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notesSlides/notesSlide2.xml" ContentType="application/vnd.openxmlformats-officedocument.presentationml.notesSlide+xml"/>
  <Override PartName="/ppt/diagrams/drawing2.xml" ContentType="application/vnd.ms-office.drawingml.diagramDrawing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commentAuthors.xml" ContentType="application/vnd.openxmlformats-officedocument.presentationml.commentAuthors+xml"/>
  <Override PartName="/ppt/diagrams/layout3.xml" ContentType="application/vnd.openxmlformats-officedocument.drawingml.diagramLayout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Default Extension="xlsx" ContentType="application/vnd.openxmlformats-officedocument.spreadsheetml.sheet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diagrams/colors2.xml" ContentType="application/vnd.openxmlformats-officedocument.drawingml.diagramColors+xml"/>
  <Override PartName="/ppt/notesSlides/notesSlide1.xml" ContentType="application/vnd.openxmlformats-officedocument.presentationml.notesSlide+xml"/>
  <Default Extension="bin" ContentType="application/vnd.openxmlformats-officedocument.oleObject"/>
  <Override PartName="/ppt/notesSlides/notesSlide3.xml" ContentType="application/vnd.openxmlformats-officedocument.presentationml.notesSlide+xml"/>
  <Override PartName="/ppt/diagrams/drawing3.xml" ContentType="application/vnd.ms-office.drawingml.diagramDrawing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quickStyle3.xml" ContentType="application/vnd.openxmlformats-officedocument.drawingml.diagramStyl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Default Extension="vml" ContentType="application/vnd.openxmlformats-officedocument.vmlDrawing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3.xml" ContentType="application/vnd.openxmlformats-officedocument.drawingml.diagramData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Default Extension="wmf" ContentType="image/x-wmf"/>
  <Default Extension="rels" ContentType="application/vnd.openxmlformats-package.relationship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8"/>
  </p:notesMasterIdLst>
  <p:sldIdLst>
    <p:sldId id="256" r:id="rId2"/>
    <p:sldId id="257" r:id="rId3"/>
    <p:sldId id="265" r:id="rId4"/>
    <p:sldId id="287" r:id="rId5"/>
    <p:sldId id="292" r:id="rId6"/>
    <p:sldId id="260" r:id="rId7"/>
    <p:sldId id="288" r:id="rId8"/>
    <p:sldId id="289" r:id="rId9"/>
    <p:sldId id="290" r:id="rId10"/>
    <p:sldId id="291" r:id="rId11"/>
    <p:sldId id="293" r:id="rId12"/>
    <p:sldId id="261" r:id="rId13"/>
    <p:sldId id="294" r:id="rId14"/>
    <p:sldId id="272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5" r:id="rId25"/>
    <p:sldId id="295" r:id="rId26"/>
    <p:sldId id="296" r:id="rId27"/>
    <p:sldId id="297" r:id="rId28"/>
    <p:sldId id="298" r:id="rId29"/>
    <p:sldId id="324" r:id="rId30"/>
    <p:sldId id="315" r:id="rId31"/>
    <p:sldId id="314" r:id="rId32"/>
    <p:sldId id="325" r:id="rId33"/>
    <p:sldId id="327" r:id="rId34"/>
    <p:sldId id="316" r:id="rId35"/>
    <p:sldId id="317" r:id="rId36"/>
    <p:sldId id="318" r:id="rId37"/>
    <p:sldId id="329" r:id="rId38"/>
    <p:sldId id="263" r:id="rId39"/>
    <p:sldId id="264" r:id="rId40"/>
    <p:sldId id="267" r:id="rId41"/>
    <p:sldId id="268" r:id="rId42"/>
    <p:sldId id="306" r:id="rId43"/>
    <p:sldId id="308" r:id="rId44"/>
    <p:sldId id="305" r:id="rId45"/>
    <p:sldId id="309" r:id="rId46"/>
    <p:sldId id="311" r:id="rId47"/>
    <p:sldId id="307" r:id="rId48"/>
    <p:sldId id="310" r:id="rId49"/>
    <p:sldId id="312" r:id="rId50"/>
    <p:sldId id="313" r:id="rId51"/>
    <p:sldId id="323" r:id="rId52"/>
    <p:sldId id="328" r:id="rId53"/>
    <p:sldId id="319" r:id="rId54"/>
    <p:sldId id="320" r:id="rId55"/>
    <p:sldId id="321" r:id="rId56"/>
    <p:sldId id="322" r:id="rId57"/>
  </p:sldIdLst>
  <p:sldSz cx="9144000" cy="6858000" type="screen4x3"/>
  <p:notesSz cx="6858000" cy="9144000"/>
  <p:defaultTextStyle>
    <a:defPPr>
      <a:defRPr lang="fr-F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IN" initials="B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9933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vertBarState="maximized">
    <p:restoredLeft sz="12784" autoAdjust="0"/>
    <p:restoredTop sz="89915" autoAdjust="0"/>
  </p:normalViewPr>
  <p:slideViewPr>
    <p:cSldViewPr>
      <p:cViewPr varScale="1">
        <p:scale>
          <a:sx n="75" d="100"/>
          <a:sy n="75" d="100"/>
        </p:scale>
        <p:origin x="-84" y="-6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style val="26"/>
  <c:chart>
    <c:autoTitleDeleted val="1"/>
    <c:plotArea>
      <c:layout/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Biên Độ</c:v>
                </c:pt>
              </c:strCache>
            </c:strRef>
          </c:tx>
          <c:cat>
            <c:strRef>
              <c:f>Sheet1!$A$2:$A$10</c:f>
              <c:strCache>
                <c:ptCount val="9"/>
                <c:pt idx="0">
                  <c:v>0-20</c:v>
                </c:pt>
                <c:pt idx="1">
                  <c:v>21-40</c:v>
                </c:pt>
                <c:pt idx="2">
                  <c:v>41-60</c:v>
                </c:pt>
                <c:pt idx="3">
                  <c:v>61-80</c:v>
                </c:pt>
                <c:pt idx="4">
                  <c:v>81-100</c:v>
                </c:pt>
                <c:pt idx="5">
                  <c:v>101-120</c:v>
                </c:pt>
                <c:pt idx="6">
                  <c:v>121-140</c:v>
                </c:pt>
                <c:pt idx="7">
                  <c:v>141-160</c:v>
                </c:pt>
                <c:pt idx="8">
                  <c:v>161-180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4.3</c:v>
                </c:pt>
                <c:pt idx="1">
                  <c:v>2</c:v>
                </c:pt>
                <c:pt idx="2">
                  <c:v>1</c:v>
                </c:pt>
                <c:pt idx="3">
                  <c:v>2</c:v>
                </c:pt>
                <c:pt idx="4">
                  <c:v>5</c:v>
                </c:pt>
                <c:pt idx="5">
                  <c:v>3</c:v>
                </c:pt>
                <c:pt idx="6">
                  <c:v>4</c:v>
                </c:pt>
                <c:pt idx="7">
                  <c:v>1</c:v>
                </c:pt>
                <c:pt idx="8">
                  <c:v>3</c:v>
                </c:pt>
              </c:numCache>
            </c:numRef>
          </c:val>
        </c:ser>
        <c:gapWidth val="0"/>
        <c:axId val="69589248"/>
        <c:axId val="69591424"/>
      </c:barChart>
      <c:catAx>
        <c:axId val="69589248"/>
        <c:scaling>
          <c:orientation val="minMax"/>
        </c:scaling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Hướng</a:t>
                </a:r>
              </a:p>
            </c:rich>
          </c:tx>
          <c:layout/>
        </c:title>
        <c:majorTickMark val="none"/>
        <c:tickLblPos val="nextTo"/>
        <c:crossAx val="69591424"/>
        <c:crosses val="autoZero"/>
        <c:auto val="1"/>
        <c:lblAlgn val="ctr"/>
        <c:lblOffset val="100"/>
      </c:catAx>
      <c:valAx>
        <c:axId val="69591424"/>
        <c:scaling>
          <c:orientation val="minMax"/>
        </c:scaling>
        <c:axPos val="l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Biên Độ</a:t>
                </a:r>
              </a:p>
            </c:rich>
          </c:tx>
          <c:layout/>
        </c:title>
        <c:numFmt formatCode="General" sourceLinked="1"/>
        <c:tickLblPos val="nextTo"/>
        <c:crossAx val="69589248"/>
        <c:crosses val="autoZero"/>
        <c:crossBetween val="between"/>
      </c:valAx>
    </c:plotArea>
    <c:plotVisOnly val="1"/>
  </c:chart>
  <c:txPr>
    <a:bodyPr/>
    <a:lstStyle/>
    <a:p>
      <a:pPr>
        <a:defRPr sz="1800"/>
      </a:pPr>
      <a:endParaRPr lang="en-US"/>
    </a:p>
  </c:txPr>
  <c:externalData r:id="rId1"/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A72F9D-E761-45CC-B389-F0E334B3812A}" type="doc">
      <dgm:prSet loTypeId="urn:microsoft.com/office/officeart/2005/8/layout/process5" loCatId="process" qsTypeId="urn:microsoft.com/office/officeart/2005/8/quickstyle/3d2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4E720B9-6C35-4058-8266-1AAAD5161FD9}">
      <dgm:prSet phldrT="[Text]"/>
      <dgm:spPr/>
      <dgm:t>
        <a:bodyPr/>
        <a:lstStyle/>
        <a:p>
          <a:r>
            <a:rPr lang="en-US" dirty="0"/>
            <a:t>Hair Detection</a:t>
          </a:r>
        </a:p>
      </dgm:t>
    </dgm:pt>
    <dgm:pt modelId="{8DFDED45-1D8A-49D7-A63E-1C32FD68B70E}" type="parTrans" cxnId="{C5143888-AC16-41DF-91C4-57F05E95C73E}">
      <dgm:prSet/>
      <dgm:spPr/>
      <dgm:t>
        <a:bodyPr/>
        <a:lstStyle/>
        <a:p>
          <a:endParaRPr lang="en-US"/>
        </a:p>
      </dgm:t>
    </dgm:pt>
    <dgm:pt modelId="{AB54B5B9-7F2B-4AD0-8069-C0BDE37DEFF6}" type="sibTrans" cxnId="{C5143888-AC16-41DF-91C4-57F05E95C73E}">
      <dgm:prSet/>
      <dgm:spPr/>
      <dgm:t>
        <a:bodyPr/>
        <a:lstStyle/>
        <a:p>
          <a:endParaRPr lang="en-US"/>
        </a:p>
      </dgm:t>
    </dgm:pt>
    <dgm:pt modelId="{1822A751-DDE1-4429-A297-AE329F5735BE}">
      <dgm:prSet phldrT="[Text]"/>
      <dgm:spPr/>
      <dgm:t>
        <a:bodyPr/>
        <a:lstStyle/>
        <a:p>
          <a:r>
            <a:rPr lang="en-US" dirty="0"/>
            <a:t>Upper body detection by SVM + HOG</a:t>
          </a:r>
        </a:p>
      </dgm:t>
    </dgm:pt>
    <dgm:pt modelId="{9B549FB5-2B0A-47A5-85C1-41E100AFE2F7}" type="parTrans" cxnId="{CD114EA5-5048-48E3-AE24-466B4BBD2BBF}">
      <dgm:prSet/>
      <dgm:spPr/>
      <dgm:t>
        <a:bodyPr/>
        <a:lstStyle/>
        <a:p>
          <a:endParaRPr lang="en-US"/>
        </a:p>
      </dgm:t>
    </dgm:pt>
    <dgm:pt modelId="{63CA12EE-D70A-4CC2-AE5F-70A2B47F36C6}" type="sibTrans" cxnId="{CD114EA5-5048-48E3-AE24-466B4BBD2BBF}">
      <dgm:prSet/>
      <dgm:spPr/>
      <dgm:t>
        <a:bodyPr/>
        <a:lstStyle/>
        <a:p>
          <a:endParaRPr lang="en-US"/>
        </a:p>
      </dgm:t>
    </dgm:pt>
    <dgm:pt modelId="{79E75E51-069C-42CE-BA08-464590AB8325}">
      <dgm:prSet phldrT="[Text]"/>
      <dgm:spPr/>
      <dgm:t>
        <a:bodyPr/>
        <a:lstStyle/>
        <a:p>
          <a:r>
            <a:rPr lang="en-US" dirty="0"/>
            <a:t>Upper body detection by Snake (omega shape)</a:t>
          </a:r>
        </a:p>
      </dgm:t>
    </dgm:pt>
    <dgm:pt modelId="{2D5CE5E4-C5F0-4504-9DAB-116FA8AC5882}" type="parTrans" cxnId="{0BC93EDC-24DB-499A-B796-702DEA1036C7}">
      <dgm:prSet/>
      <dgm:spPr/>
      <dgm:t>
        <a:bodyPr/>
        <a:lstStyle/>
        <a:p>
          <a:endParaRPr lang="en-US"/>
        </a:p>
      </dgm:t>
    </dgm:pt>
    <dgm:pt modelId="{CEF07FBB-0962-4CEE-9107-887E8BA474DE}" type="sibTrans" cxnId="{0BC93EDC-24DB-499A-B796-702DEA1036C7}">
      <dgm:prSet/>
      <dgm:spPr/>
      <dgm:t>
        <a:bodyPr/>
        <a:lstStyle/>
        <a:p>
          <a:endParaRPr lang="en-US"/>
        </a:p>
      </dgm:t>
    </dgm:pt>
    <dgm:pt modelId="{D432725F-EE6D-4D3F-B38E-0F89BA330F44}">
      <dgm:prSet phldrT="[Text]"/>
      <dgm:spPr/>
      <dgm:t>
        <a:bodyPr/>
        <a:lstStyle/>
        <a:p>
          <a:r>
            <a:rPr lang="en-US" dirty="0"/>
            <a:t>Result</a:t>
          </a:r>
        </a:p>
      </dgm:t>
    </dgm:pt>
    <dgm:pt modelId="{BACA8C24-23ED-4DDB-86F1-294E25581B43}" type="parTrans" cxnId="{EBA659C0-F694-40A3-AAEA-E22B31B083C7}">
      <dgm:prSet/>
      <dgm:spPr/>
      <dgm:t>
        <a:bodyPr/>
        <a:lstStyle/>
        <a:p>
          <a:endParaRPr lang="en-US"/>
        </a:p>
      </dgm:t>
    </dgm:pt>
    <dgm:pt modelId="{7E909F6F-2545-4474-B761-863F7AF2DE80}" type="sibTrans" cxnId="{EBA659C0-F694-40A3-AAEA-E22B31B083C7}">
      <dgm:prSet/>
      <dgm:spPr/>
      <dgm:t>
        <a:bodyPr/>
        <a:lstStyle/>
        <a:p>
          <a:endParaRPr lang="en-US"/>
        </a:p>
      </dgm:t>
    </dgm:pt>
    <dgm:pt modelId="{A2B2B868-85FD-41DF-BA22-6B6C29F18E6C}">
      <dgm:prSet phldrT="[Text]"/>
      <dgm:spPr/>
      <dgm:t>
        <a:bodyPr/>
        <a:lstStyle/>
        <a:p>
          <a:r>
            <a:rPr lang="en-US" dirty="0"/>
            <a:t>frame</a:t>
          </a:r>
        </a:p>
      </dgm:t>
    </dgm:pt>
    <dgm:pt modelId="{96539484-ACA5-4766-A2DC-75563FA2D44E}" type="sibTrans" cxnId="{51E936C2-DD1C-4057-A7C0-199BD6FF8353}">
      <dgm:prSet/>
      <dgm:spPr/>
      <dgm:t>
        <a:bodyPr/>
        <a:lstStyle/>
        <a:p>
          <a:endParaRPr lang="en-US"/>
        </a:p>
      </dgm:t>
    </dgm:pt>
    <dgm:pt modelId="{269CC933-2F95-472E-99B3-E563F53C0C08}" type="parTrans" cxnId="{51E936C2-DD1C-4057-A7C0-199BD6FF8353}">
      <dgm:prSet/>
      <dgm:spPr/>
      <dgm:t>
        <a:bodyPr/>
        <a:lstStyle/>
        <a:p>
          <a:endParaRPr lang="en-US"/>
        </a:p>
      </dgm:t>
    </dgm:pt>
    <dgm:pt modelId="{C8B3D177-695F-4B71-A900-1E643C07CF2A}" type="pres">
      <dgm:prSet presAssocID="{37A72F9D-E761-45CC-B389-F0E334B3812A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2AF3AE4-4E1B-4771-84A7-C96DD1CD72BB}" type="pres">
      <dgm:prSet presAssocID="{A2B2B868-85FD-41DF-BA22-6B6C29F18E6C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8D1EBD-91C0-4538-8FB3-B30DDF196AFC}" type="pres">
      <dgm:prSet presAssocID="{96539484-ACA5-4766-A2DC-75563FA2D44E}" presName="sibTrans" presStyleLbl="sibTrans2D1" presStyleIdx="0" presStyleCnt="4"/>
      <dgm:spPr/>
      <dgm:t>
        <a:bodyPr/>
        <a:lstStyle/>
        <a:p>
          <a:endParaRPr lang="en-US"/>
        </a:p>
      </dgm:t>
    </dgm:pt>
    <dgm:pt modelId="{CE1C5FC4-CA23-4AE9-AB2A-A4B23292C862}" type="pres">
      <dgm:prSet presAssocID="{96539484-ACA5-4766-A2DC-75563FA2D44E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37207CDA-B19C-401F-B101-737A237BC938}" type="pres">
      <dgm:prSet presAssocID="{A4E720B9-6C35-4058-8266-1AAAD5161FD9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CCA09FA-A099-4B55-BD9E-38CE34FD697B}" type="pres">
      <dgm:prSet presAssocID="{AB54B5B9-7F2B-4AD0-8069-C0BDE37DEFF6}" presName="sibTrans" presStyleLbl="sibTrans2D1" presStyleIdx="1" presStyleCnt="4"/>
      <dgm:spPr/>
      <dgm:t>
        <a:bodyPr/>
        <a:lstStyle/>
        <a:p>
          <a:endParaRPr lang="en-US"/>
        </a:p>
      </dgm:t>
    </dgm:pt>
    <dgm:pt modelId="{82D964B7-9D91-4CE8-822A-F620F3669DF1}" type="pres">
      <dgm:prSet presAssocID="{AB54B5B9-7F2B-4AD0-8069-C0BDE37DEFF6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3B79C1A1-3015-43D0-B18C-257E507ECD9C}" type="pres">
      <dgm:prSet presAssocID="{1822A751-DDE1-4429-A297-AE329F5735BE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92F1292-6D16-4FAF-A36B-DBD58D9FA42D}" type="pres">
      <dgm:prSet presAssocID="{63CA12EE-D70A-4CC2-AE5F-70A2B47F36C6}" presName="sibTrans" presStyleLbl="sibTrans2D1" presStyleIdx="2" presStyleCnt="4"/>
      <dgm:spPr/>
      <dgm:t>
        <a:bodyPr/>
        <a:lstStyle/>
        <a:p>
          <a:endParaRPr lang="en-US"/>
        </a:p>
      </dgm:t>
    </dgm:pt>
    <dgm:pt modelId="{3886B318-27B1-4F76-93D7-888CD485BB9C}" type="pres">
      <dgm:prSet presAssocID="{63CA12EE-D70A-4CC2-AE5F-70A2B47F36C6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F3C761D8-CD8B-43F7-9AF5-7994E433D6FE}" type="pres">
      <dgm:prSet presAssocID="{79E75E51-069C-42CE-BA08-464590AB8325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6BA4D0E-6C61-4D93-8807-D55094C45D56}" type="pres">
      <dgm:prSet presAssocID="{CEF07FBB-0962-4CEE-9107-887E8BA474DE}" presName="sibTrans" presStyleLbl="sibTrans2D1" presStyleIdx="3" presStyleCnt="4"/>
      <dgm:spPr/>
      <dgm:t>
        <a:bodyPr/>
        <a:lstStyle/>
        <a:p>
          <a:endParaRPr lang="en-US"/>
        </a:p>
      </dgm:t>
    </dgm:pt>
    <dgm:pt modelId="{D39E5B54-CA59-4ACF-AC06-AEC4114853C9}" type="pres">
      <dgm:prSet presAssocID="{CEF07FBB-0962-4CEE-9107-887E8BA474DE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9D4E209B-A51E-49C0-84D2-B8A4CDFDFF83}" type="pres">
      <dgm:prSet presAssocID="{D432725F-EE6D-4D3F-B38E-0F89BA330F44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BC93EDC-24DB-499A-B796-702DEA1036C7}" srcId="{37A72F9D-E761-45CC-B389-F0E334B3812A}" destId="{79E75E51-069C-42CE-BA08-464590AB8325}" srcOrd="3" destOrd="0" parTransId="{2D5CE5E4-C5F0-4504-9DAB-116FA8AC5882}" sibTransId="{CEF07FBB-0962-4CEE-9107-887E8BA474DE}"/>
    <dgm:cxn modelId="{C5249BBB-5E04-4801-A2FE-825BC7017BEE}" type="presOf" srcId="{96539484-ACA5-4766-A2DC-75563FA2D44E}" destId="{528D1EBD-91C0-4538-8FB3-B30DDF196AFC}" srcOrd="0" destOrd="0" presId="urn:microsoft.com/office/officeart/2005/8/layout/process5"/>
    <dgm:cxn modelId="{F98B93F8-DFEB-4909-B50F-E466CD6F9275}" type="presOf" srcId="{A2B2B868-85FD-41DF-BA22-6B6C29F18E6C}" destId="{22AF3AE4-4E1B-4771-84A7-C96DD1CD72BB}" srcOrd="0" destOrd="0" presId="urn:microsoft.com/office/officeart/2005/8/layout/process5"/>
    <dgm:cxn modelId="{4D5D2E30-2256-4770-B4CF-BFA1721AAC76}" type="presOf" srcId="{63CA12EE-D70A-4CC2-AE5F-70A2B47F36C6}" destId="{3886B318-27B1-4F76-93D7-888CD485BB9C}" srcOrd="1" destOrd="0" presId="urn:microsoft.com/office/officeart/2005/8/layout/process5"/>
    <dgm:cxn modelId="{818734A8-A43B-4EA6-89DD-3BC3BA91A500}" type="presOf" srcId="{D432725F-EE6D-4D3F-B38E-0F89BA330F44}" destId="{9D4E209B-A51E-49C0-84D2-B8A4CDFDFF83}" srcOrd="0" destOrd="0" presId="urn:microsoft.com/office/officeart/2005/8/layout/process5"/>
    <dgm:cxn modelId="{CD7C1978-1DDA-4C6F-B8D2-AE608006AE28}" type="presOf" srcId="{AB54B5B9-7F2B-4AD0-8069-C0BDE37DEFF6}" destId="{CCCA09FA-A099-4B55-BD9E-38CE34FD697B}" srcOrd="0" destOrd="0" presId="urn:microsoft.com/office/officeart/2005/8/layout/process5"/>
    <dgm:cxn modelId="{69F37C41-5BBD-4441-8D07-5A25EAEB2D6B}" type="presOf" srcId="{CEF07FBB-0962-4CEE-9107-887E8BA474DE}" destId="{E6BA4D0E-6C61-4D93-8807-D55094C45D56}" srcOrd="0" destOrd="0" presId="urn:microsoft.com/office/officeart/2005/8/layout/process5"/>
    <dgm:cxn modelId="{7EB50C27-AC0A-45A9-B166-F6ED28161F47}" type="presOf" srcId="{96539484-ACA5-4766-A2DC-75563FA2D44E}" destId="{CE1C5FC4-CA23-4AE9-AB2A-A4B23292C862}" srcOrd="1" destOrd="0" presId="urn:microsoft.com/office/officeart/2005/8/layout/process5"/>
    <dgm:cxn modelId="{CD114EA5-5048-48E3-AE24-466B4BBD2BBF}" srcId="{37A72F9D-E761-45CC-B389-F0E334B3812A}" destId="{1822A751-DDE1-4429-A297-AE329F5735BE}" srcOrd="2" destOrd="0" parTransId="{9B549FB5-2B0A-47A5-85C1-41E100AFE2F7}" sibTransId="{63CA12EE-D70A-4CC2-AE5F-70A2B47F36C6}"/>
    <dgm:cxn modelId="{7CB73F11-D1B0-4668-9B86-A239CBF07CC3}" type="presOf" srcId="{37A72F9D-E761-45CC-B389-F0E334B3812A}" destId="{C8B3D177-695F-4B71-A900-1E643C07CF2A}" srcOrd="0" destOrd="0" presId="urn:microsoft.com/office/officeart/2005/8/layout/process5"/>
    <dgm:cxn modelId="{2141E9DD-3BA3-4C00-8DEC-933FA90203D6}" type="presOf" srcId="{AB54B5B9-7F2B-4AD0-8069-C0BDE37DEFF6}" destId="{82D964B7-9D91-4CE8-822A-F620F3669DF1}" srcOrd="1" destOrd="0" presId="urn:microsoft.com/office/officeart/2005/8/layout/process5"/>
    <dgm:cxn modelId="{C5143888-AC16-41DF-91C4-57F05E95C73E}" srcId="{37A72F9D-E761-45CC-B389-F0E334B3812A}" destId="{A4E720B9-6C35-4058-8266-1AAAD5161FD9}" srcOrd="1" destOrd="0" parTransId="{8DFDED45-1D8A-49D7-A63E-1C32FD68B70E}" sibTransId="{AB54B5B9-7F2B-4AD0-8069-C0BDE37DEFF6}"/>
    <dgm:cxn modelId="{A83D6F86-0B4E-45AE-9DCF-610AAD33B578}" type="presOf" srcId="{CEF07FBB-0962-4CEE-9107-887E8BA474DE}" destId="{D39E5B54-CA59-4ACF-AC06-AEC4114853C9}" srcOrd="1" destOrd="0" presId="urn:microsoft.com/office/officeart/2005/8/layout/process5"/>
    <dgm:cxn modelId="{A3BADAAF-8E27-4431-A4C2-7305B3C81DC3}" type="presOf" srcId="{79E75E51-069C-42CE-BA08-464590AB8325}" destId="{F3C761D8-CD8B-43F7-9AF5-7994E433D6FE}" srcOrd="0" destOrd="0" presId="urn:microsoft.com/office/officeart/2005/8/layout/process5"/>
    <dgm:cxn modelId="{D6137D8D-CE85-40C3-960B-EF8D74AC2192}" type="presOf" srcId="{1822A751-DDE1-4429-A297-AE329F5735BE}" destId="{3B79C1A1-3015-43D0-B18C-257E507ECD9C}" srcOrd="0" destOrd="0" presId="urn:microsoft.com/office/officeart/2005/8/layout/process5"/>
    <dgm:cxn modelId="{51E936C2-DD1C-4057-A7C0-199BD6FF8353}" srcId="{37A72F9D-E761-45CC-B389-F0E334B3812A}" destId="{A2B2B868-85FD-41DF-BA22-6B6C29F18E6C}" srcOrd="0" destOrd="0" parTransId="{269CC933-2F95-472E-99B3-E563F53C0C08}" sibTransId="{96539484-ACA5-4766-A2DC-75563FA2D44E}"/>
    <dgm:cxn modelId="{B97FD21D-58FB-423C-8BF0-174CA74D0F84}" type="presOf" srcId="{A4E720B9-6C35-4058-8266-1AAAD5161FD9}" destId="{37207CDA-B19C-401F-B101-737A237BC938}" srcOrd="0" destOrd="0" presId="urn:microsoft.com/office/officeart/2005/8/layout/process5"/>
    <dgm:cxn modelId="{B8766F86-000A-4C91-9914-DCE921BE45D2}" type="presOf" srcId="{63CA12EE-D70A-4CC2-AE5F-70A2B47F36C6}" destId="{792F1292-6D16-4FAF-A36B-DBD58D9FA42D}" srcOrd="0" destOrd="0" presId="urn:microsoft.com/office/officeart/2005/8/layout/process5"/>
    <dgm:cxn modelId="{EBA659C0-F694-40A3-AAEA-E22B31B083C7}" srcId="{37A72F9D-E761-45CC-B389-F0E334B3812A}" destId="{D432725F-EE6D-4D3F-B38E-0F89BA330F44}" srcOrd="4" destOrd="0" parTransId="{BACA8C24-23ED-4DDB-86F1-294E25581B43}" sibTransId="{7E909F6F-2545-4474-B761-863F7AF2DE80}"/>
    <dgm:cxn modelId="{49D76582-B770-48B3-AE2C-C00C31AC3FA7}" type="presParOf" srcId="{C8B3D177-695F-4B71-A900-1E643C07CF2A}" destId="{22AF3AE4-4E1B-4771-84A7-C96DD1CD72BB}" srcOrd="0" destOrd="0" presId="urn:microsoft.com/office/officeart/2005/8/layout/process5"/>
    <dgm:cxn modelId="{D2EF338A-8F0F-4EEA-8DBE-DD7E0AAFD2BB}" type="presParOf" srcId="{C8B3D177-695F-4B71-A900-1E643C07CF2A}" destId="{528D1EBD-91C0-4538-8FB3-B30DDF196AFC}" srcOrd="1" destOrd="0" presId="urn:microsoft.com/office/officeart/2005/8/layout/process5"/>
    <dgm:cxn modelId="{6F877CEC-7AC8-4D2A-AA1D-C4B9E0E5CD8C}" type="presParOf" srcId="{528D1EBD-91C0-4538-8FB3-B30DDF196AFC}" destId="{CE1C5FC4-CA23-4AE9-AB2A-A4B23292C862}" srcOrd="0" destOrd="0" presId="urn:microsoft.com/office/officeart/2005/8/layout/process5"/>
    <dgm:cxn modelId="{E98E6922-387F-4A8D-B04B-23BCEFC49160}" type="presParOf" srcId="{C8B3D177-695F-4B71-A900-1E643C07CF2A}" destId="{37207CDA-B19C-401F-B101-737A237BC938}" srcOrd="2" destOrd="0" presId="urn:microsoft.com/office/officeart/2005/8/layout/process5"/>
    <dgm:cxn modelId="{2A995AE2-1335-4805-8F41-CE9197565676}" type="presParOf" srcId="{C8B3D177-695F-4B71-A900-1E643C07CF2A}" destId="{CCCA09FA-A099-4B55-BD9E-38CE34FD697B}" srcOrd="3" destOrd="0" presId="urn:microsoft.com/office/officeart/2005/8/layout/process5"/>
    <dgm:cxn modelId="{19E919B1-86EC-45AE-B00D-E93E1F709C38}" type="presParOf" srcId="{CCCA09FA-A099-4B55-BD9E-38CE34FD697B}" destId="{82D964B7-9D91-4CE8-822A-F620F3669DF1}" srcOrd="0" destOrd="0" presId="urn:microsoft.com/office/officeart/2005/8/layout/process5"/>
    <dgm:cxn modelId="{FF3DE48D-2165-45FB-9672-15898EE1EC05}" type="presParOf" srcId="{C8B3D177-695F-4B71-A900-1E643C07CF2A}" destId="{3B79C1A1-3015-43D0-B18C-257E507ECD9C}" srcOrd="4" destOrd="0" presId="urn:microsoft.com/office/officeart/2005/8/layout/process5"/>
    <dgm:cxn modelId="{DED8049A-9491-4C4B-8EEB-70380964B9F4}" type="presParOf" srcId="{C8B3D177-695F-4B71-A900-1E643C07CF2A}" destId="{792F1292-6D16-4FAF-A36B-DBD58D9FA42D}" srcOrd="5" destOrd="0" presId="urn:microsoft.com/office/officeart/2005/8/layout/process5"/>
    <dgm:cxn modelId="{89AB5C77-DD4D-47EC-8D89-27D06A9CF1D7}" type="presParOf" srcId="{792F1292-6D16-4FAF-A36B-DBD58D9FA42D}" destId="{3886B318-27B1-4F76-93D7-888CD485BB9C}" srcOrd="0" destOrd="0" presId="urn:microsoft.com/office/officeart/2005/8/layout/process5"/>
    <dgm:cxn modelId="{8873D537-1056-441F-A761-435962645861}" type="presParOf" srcId="{C8B3D177-695F-4B71-A900-1E643C07CF2A}" destId="{F3C761D8-CD8B-43F7-9AF5-7994E433D6FE}" srcOrd="6" destOrd="0" presId="urn:microsoft.com/office/officeart/2005/8/layout/process5"/>
    <dgm:cxn modelId="{ABBB69F4-DFC2-4742-9A68-2B651F617CAA}" type="presParOf" srcId="{C8B3D177-695F-4B71-A900-1E643C07CF2A}" destId="{E6BA4D0E-6C61-4D93-8807-D55094C45D56}" srcOrd="7" destOrd="0" presId="urn:microsoft.com/office/officeart/2005/8/layout/process5"/>
    <dgm:cxn modelId="{33605064-2C83-484A-A274-2AC7DD91F42C}" type="presParOf" srcId="{E6BA4D0E-6C61-4D93-8807-D55094C45D56}" destId="{D39E5B54-CA59-4ACF-AC06-AEC4114853C9}" srcOrd="0" destOrd="0" presId="urn:microsoft.com/office/officeart/2005/8/layout/process5"/>
    <dgm:cxn modelId="{ED3A04EE-8B8F-4987-B932-9C07A4AE903A}" type="presParOf" srcId="{C8B3D177-695F-4B71-A900-1E643C07CF2A}" destId="{9D4E209B-A51E-49C0-84D2-B8A4CDFDFF83}" srcOrd="8" destOrd="0" presId="urn:microsoft.com/office/officeart/2005/8/layout/process5"/>
  </dgm:cxnLst>
  <dgm:bg/>
  <dgm:whole/>
  <dgm:extLst>
    <a:ext uri="http://schemas.microsoft.com/office/drawing/2008/diagram">
      <dsp:dataModelExt xmlns=""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C9F8A3D-FFAE-43E0-9E38-967298A5D4E6}" type="doc">
      <dgm:prSet loTypeId="urn:microsoft.com/office/officeart/2005/8/layout/equation2" loCatId="process" qsTypeId="urn:microsoft.com/office/officeart/2005/8/quickstyle/3d1" qsCatId="3D" csTypeId="urn:microsoft.com/office/officeart/2005/8/colors/colorful1" csCatId="colorful" phldr="1"/>
      <dgm:spPr/>
    </dgm:pt>
    <dgm:pt modelId="{524E69C1-5B22-4161-B153-D33C4FC754C3}">
      <dgm:prSet phldrT="[Text]"/>
      <dgm:spPr/>
      <dgm:t>
        <a:bodyPr/>
        <a:lstStyle/>
        <a:p>
          <a:r>
            <a:rPr lang="en-US" dirty="0" smtClean="0"/>
            <a:t>P(</a:t>
          </a:r>
          <a:r>
            <a:rPr lang="en-US" dirty="0" err="1" smtClean="0"/>
            <a:t>c|color</a:t>
          </a:r>
          <a:r>
            <a:rPr lang="en-US" dirty="0" smtClean="0"/>
            <a:t>)</a:t>
          </a:r>
          <a:endParaRPr lang="en-US" dirty="0"/>
        </a:p>
      </dgm:t>
    </dgm:pt>
    <dgm:pt modelId="{B8084575-F0BF-4FEF-B04A-F83B96CA1710}" type="parTrans" cxnId="{7EAB404A-723A-49F0-AAB8-F4E538E9C79D}">
      <dgm:prSet/>
      <dgm:spPr/>
      <dgm:t>
        <a:bodyPr/>
        <a:lstStyle/>
        <a:p>
          <a:endParaRPr lang="en-US"/>
        </a:p>
      </dgm:t>
    </dgm:pt>
    <dgm:pt modelId="{C2312F81-972C-4726-8ABD-9DF8B9650A4A}" type="sibTrans" cxnId="{7EAB404A-723A-49F0-AAB8-F4E538E9C79D}">
      <dgm:prSet/>
      <dgm:spPr/>
      <dgm:t>
        <a:bodyPr/>
        <a:lstStyle/>
        <a:p>
          <a:endParaRPr lang="en-US"/>
        </a:p>
      </dgm:t>
    </dgm:pt>
    <dgm:pt modelId="{CC98FD2F-A63A-4651-A479-D93D11D55D18}">
      <dgm:prSet phldrT="[Text]"/>
      <dgm:spPr/>
      <dgm:t>
        <a:bodyPr/>
        <a:lstStyle/>
        <a:p>
          <a:r>
            <a:rPr lang="en-US" dirty="0" err="1" smtClean="0"/>
            <a:t>Ngưỡng</a:t>
          </a:r>
          <a:endParaRPr lang="en-US" dirty="0"/>
        </a:p>
      </dgm:t>
    </dgm:pt>
    <dgm:pt modelId="{8A8D5FE1-7778-4A97-BFE2-5BC820017CFE}" type="parTrans" cxnId="{ED08CEED-8A51-4310-A7B4-552C62EC1A28}">
      <dgm:prSet/>
      <dgm:spPr/>
      <dgm:t>
        <a:bodyPr/>
        <a:lstStyle/>
        <a:p>
          <a:endParaRPr lang="en-US"/>
        </a:p>
      </dgm:t>
    </dgm:pt>
    <dgm:pt modelId="{55C4BC68-A19E-43C4-8197-B466712B2102}" type="sibTrans" cxnId="{ED08CEED-8A51-4310-A7B4-552C62EC1A28}">
      <dgm:prSet/>
      <dgm:spPr/>
      <dgm:t>
        <a:bodyPr/>
        <a:lstStyle/>
        <a:p>
          <a:endParaRPr lang="en-US"/>
        </a:p>
      </dgm:t>
    </dgm:pt>
    <dgm:pt modelId="{F4B7E922-50E3-4CE9-AE0C-1800B2A62C5F}">
      <dgm:prSet phldrT="[Text]"/>
      <dgm:spPr/>
      <dgm:t>
        <a:bodyPr/>
        <a:lstStyle/>
        <a:p>
          <a:r>
            <a:rPr lang="en-US" dirty="0" err="1" smtClean="0"/>
            <a:t>Phân</a:t>
          </a:r>
          <a:r>
            <a:rPr lang="en-US" dirty="0" smtClean="0"/>
            <a:t> </a:t>
          </a:r>
          <a:r>
            <a:rPr lang="en-US" dirty="0" err="1" smtClean="0"/>
            <a:t>Lớp</a:t>
          </a:r>
          <a:endParaRPr lang="en-US" dirty="0"/>
        </a:p>
      </dgm:t>
    </dgm:pt>
    <dgm:pt modelId="{0BC7FA56-1A09-4F4B-9260-A58000FF8F07}" type="parTrans" cxnId="{0941ECC7-888F-499A-9568-082D0556FF2C}">
      <dgm:prSet/>
      <dgm:spPr/>
      <dgm:t>
        <a:bodyPr/>
        <a:lstStyle/>
        <a:p>
          <a:endParaRPr lang="en-US"/>
        </a:p>
      </dgm:t>
    </dgm:pt>
    <dgm:pt modelId="{4F8FCE9D-33F5-4547-B7E2-8FB725846241}" type="sibTrans" cxnId="{0941ECC7-888F-499A-9568-082D0556FF2C}">
      <dgm:prSet/>
      <dgm:spPr/>
      <dgm:t>
        <a:bodyPr/>
        <a:lstStyle/>
        <a:p>
          <a:endParaRPr lang="en-US"/>
        </a:p>
      </dgm:t>
    </dgm:pt>
    <dgm:pt modelId="{7E6D734D-11FA-4E06-ACE3-C046AC9A7B87}" type="pres">
      <dgm:prSet presAssocID="{2C9F8A3D-FFAE-43E0-9E38-967298A5D4E6}" presName="Name0" presStyleCnt="0">
        <dgm:presLayoutVars>
          <dgm:dir/>
          <dgm:resizeHandles val="exact"/>
        </dgm:presLayoutVars>
      </dgm:prSet>
      <dgm:spPr/>
    </dgm:pt>
    <dgm:pt modelId="{A0CD40D8-793B-4D0A-AD43-52CF739E41DE}" type="pres">
      <dgm:prSet presAssocID="{2C9F8A3D-FFAE-43E0-9E38-967298A5D4E6}" presName="vNodes" presStyleCnt="0"/>
      <dgm:spPr/>
    </dgm:pt>
    <dgm:pt modelId="{51851082-E69A-4919-9612-593A72A103D6}" type="pres">
      <dgm:prSet presAssocID="{524E69C1-5B22-4161-B153-D33C4FC754C3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4DCDB49-5D13-4574-BC3F-0AF2C88734FE}" type="pres">
      <dgm:prSet presAssocID="{C2312F81-972C-4726-8ABD-9DF8B9650A4A}" presName="spacerT" presStyleCnt="0"/>
      <dgm:spPr/>
    </dgm:pt>
    <dgm:pt modelId="{0AFE90F6-6E7A-4297-AB4F-514C5EAC2348}" type="pres">
      <dgm:prSet presAssocID="{C2312F81-972C-4726-8ABD-9DF8B9650A4A}" presName="sibTrans" presStyleLbl="sibTrans2D1" presStyleIdx="0" presStyleCnt="2"/>
      <dgm:spPr/>
      <dgm:t>
        <a:bodyPr/>
        <a:lstStyle/>
        <a:p>
          <a:endParaRPr lang="en-US"/>
        </a:p>
      </dgm:t>
    </dgm:pt>
    <dgm:pt modelId="{ACF8F715-1A4A-4204-BE15-10C733D073FF}" type="pres">
      <dgm:prSet presAssocID="{C2312F81-972C-4726-8ABD-9DF8B9650A4A}" presName="spacerB" presStyleCnt="0"/>
      <dgm:spPr/>
    </dgm:pt>
    <dgm:pt modelId="{1323E49E-EA96-42FD-AFB8-B73DB5B43DAC}" type="pres">
      <dgm:prSet presAssocID="{CC98FD2F-A63A-4651-A479-D93D11D55D18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1DC253-8CBD-447D-8CFF-E15C1847425B}" type="pres">
      <dgm:prSet presAssocID="{2C9F8A3D-FFAE-43E0-9E38-967298A5D4E6}" presName="sibTransLast" presStyleLbl="sibTrans2D1" presStyleIdx="1" presStyleCnt="2"/>
      <dgm:spPr/>
      <dgm:t>
        <a:bodyPr/>
        <a:lstStyle/>
        <a:p>
          <a:endParaRPr lang="en-US"/>
        </a:p>
      </dgm:t>
    </dgm:pt>
    <dgm:pt modelId="{6AFD1442-78A0-49FB-B91E-B84C9E53A7DC}" type="pres">
      <dgm:prSet presAssocID="{2C9F8A3D-FFAE-43E0-9E38-967298A5D4E6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A9BD8E1B-B678-4F9C-8482-F4A9B7474058}" type="pres">
      <dgm:prSet presAssocID="{2C9F8A3D-FFAE-43E0-9E38-967298A5D4E6}" presName="las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49A2962-BB3E-47E9-BB53-C128FEBBAE2E}" type="presOf" srcId="{C2312F81-972C-4726-8ABD-9DF8B9650A4A}" destId="{0AFE90F6-6E7A-4297-AB4F-514C5EAC2348}" srcOrd="0" destOrd="0" presId="urn:microsoft.com/office/officeart/2005/8/layout/equation2"/>
    <dgm:cxn modelId="{1A3D25D2-17D8-40AF-B0D1-A100C318B811}" type="presOf" srcId="{55C4BC68-A19E-43C4-8197-B466712B2102}" destId="{341DC253-8CBD-447D-8CFF-E15C1847425B}" srcOrd="0" destOrd="0" presId="urn:microsoft.com/office/officeart/2005/8/layout/equation2"/>
    <dgm:cxn modelId="{7EAB404A-723A-49F0-AAB8-F4E538E9C79D}" srcId="{2C9F8A3D-FFAE-43E0-9E38-967298A5D4E6}" destId="{524E69C1-5B22-4161-B153-D33C4FC754C3}" srcOrd="0" destOrd="0" parTransId="{B8084575-F0BF-4FEF-B04A-F83B96CA1710}" sibTransId="{C2312F81-972C-4726-8ABD-9DF8B9650A4A}"/>
    <dgm:cxn modelId="{0941ECC7-888F-499A-9568-082D0556FF2C}" srcId="{2C9F8A3D-FFAE-43E0-9E38-967298A5D4E6}" destId="{F4B7E922-50E3-4CE9-AE0C-1800B2A62C5F}" srcOrd="2" destOrd="0" parTransId="{0BC7FA56-1A09-4F4B-9260-A58000FF8F07}" sibTransId="{4F8FCE9D-33F5-4547-B7E2-8FB725846241}"/>
    <dgm:cxn modelId="{405B84F2-1C08-4AC7-9BE8-7A2D61E9B738}" type="presOf" srcId="{524E69C1-5B22-4161-B153-D33C4FC754C3}" destId="{51851082-E69A-4919-9612-593A72A103D6}" srcOrd="0" destOrd="0" presId="urn:microsoft.com/office/officeart/2005/8/layout/equation2"/>
    <dgm:cxn modelId="{621E89B4-0DB1-4023-9B55-36557C123F74}" type="presOf" srcId="{2C9F8A3D-FFAE-43E0-9E38-967298A5D4E6}" destId="{7E6D734D-11FA-4E06-ACE3-C046AC9A7B87}" srcOrd="0" destOrd="0" presId="urn:microsoft.com/office/officeart/2005/8/layout/equation2"/>
    <dgm:cxn modelId="{ED08CEED-8A51-4310-A7B4-552C62EC1A28}" srcId="{2C9F8A3D-FFAE-43E0-9E38-967298A5D4E6}" destId="{CC98FD2F-A63A-4651-A479-D93D11D55D18}" srcOrd="1" destOrd="0" parTransId="{8A8D5FE1-7778-4A97-BFE2-5BC820017CFE}" sibTransId="{55C4BC68-A19E-43C4-8197-B466712B2102}"/>
    <dgm:cxn modelId="{256DEF7A-92DF-4FDE-A4E4-404512AA6A65}" type="presOf" srcId="{55C4BC68-A19E-43C4-8197-B466712B2102}" destId="{6AFD1442-78A0-49FB-B91E-B84C9E53A7DC}" srcOrd="1" destOrd="0" presId="urn:microsoft.com/office/officeart/2005/8/layout/equation2"/>
    <dgm:cxn modelId="{2CE93139-C012-4011-BEFF-AAB72233D65D}" type="presOf" srcId="{F4B7E922-50E3-4CE9-AE0C-1800B2A62C5F}" destId="{A9BD8E1B-B678-4F9C-8482-F4A9B7474058}" srcOrd="0" destOrd="0" presId="urn:microsoft.com/office/officeart/2005/8/layout/equation2"/>
    <dgm:cxn modelId="{F6D73F6D-1AF7-4FCF-8705-B8628D0C8979}" type="presOf" srcId="{CC98FD2F-A63A-4651-A479-D93D11D55D18}" destId="{1323E49E-EA96-42FD-AFB8-B73DB5B43DAC}" srcOrd="0" destOrd="0" presId="urn:microsoft.com/office/officeart/2005/8/layout/equation2"/>
    <dgm:cxn modelId="{18880366-07B5-4ED2-A664-9C24302BF426}" type="presParOf" srcId="{7E6D734D-11FA-4E06-ACE3-C046AC9A7B87}" destId="{A0CD40D8-793B-4D0A-AD43-52CF739E41DE}" srcOrd="0" destOrd="0" presId="urn:microsoft.com/office/officeart/2005/8/layout/equation2"/>
    <dgm:cxn modelId="{248BFF72-D6A0-4F71-B977-5B9C549FD01C}" type="presParOf" srcId="{A0CD40D8-793B-4D0A-AD43-52CF739E41DE}" destId="{51851082-E69A-4919-9612-593A72A103D6}" srcOrd="0" destOrd="0" presId="urn:microsoft.com/office/officeart/2005/8/layout/equation2"/>
    <dgm:cxn modelId="{50025B80-1602-4298-84C9-4160BB91A73F}" type="presParOf" srcId="{A0CD40D8-793B-4D0A-AD43-52CF739E41DE}" destId="{74DCDB49-5D13-4574-BC3F-0AF2C88734FE}" srcOrd="1" destOrd="0" presId="urn:microsoft.com/office/officeart/2005/8/layout/equation2"/>
    <dgm:cxn modelId="{CFDAF4AF-8412-49E4-ADA2-B04C8641DED1}" type="presParOf" srcId="{A0CD40D8-793B-4D0A-AD43-52CF739E41DE}" destId="{0AFE90F6-6E7A-4297-AB4F-514C5EAC2348}" srcOrd="2" destOrd="0" presId="urn:microsoft.com/office/officeart/2005/8/layout/equation2"/>
    <dgm:cxn modelId="{9F0BE7A3-A81A-4B3B-9774-16534CA5D104}" type="presParOf" srcId="{A0CD40D8-793B-4D0A-AD43-52CF739E41DE}" destId="{ACF8F715-1A4A-4204-BE15-10C733D073FF}" srcOrd="3" destOrd="0" presId="urn:microsoft.com/office/officeart/2005/8/layout/equation2"/>
    <dgm:cxn modelId="{DE984B17-47D9-4A8B-9ED5-F60F849082C6}" type="presParOf" srcId="{A0CD40D8-793B-4D0A-AD43-52CF739E41DE}" destId="{1323E49E-EA96-42FD-AFB8-B73DB5B43DAC}" srcOrd="4" destOrd="0" presId="urn:microsoft.com/office/officeart/2005/8/layout/equation2"/>
    <dgm:cxn modelId="{B55018DF-EA8A-49E1-8C24-E4D5E4B2EB90}" type="presParOf" srcId="{7E6D734D-11FA-4E06-ACE3-C046AC9A7B87}" destId="{341DC253-8CBD-447D-8CFF-E15C1847425B}" srcOrd="1" destOrd="0" presId="urn:microsoft.com/office/officeart/2005/8/layout/equation2"/>
    <dgm:cxn modelId="{C2EE1FAA-B9C3-4BE0-8E45-35D834C55D1D}" type="presParOf" srcId="{341DC253-8CBD-447D-8CFF-E15C1847425B}" destId="{6AFD1442-78A0-49FB-B91E-B84C9E53A7DC}" srcOrd="0" destOrd="0" presId="urn:microsoft.com/office/officeart/2005/8/layout/equation2"/>
    <dgm:cxn modelId="{2467D70F-D0C2-46FC-A3C9-B94D56A59361}" type="presParOf" srcId="{7E6D734D-11FA-4E06-ACE3-C046AC9A7B87}" destId="{A9BD8E1B-B678-4F9C-8482-F4A9B7474058}" srcOrd="2" destOrd="0" presId="urn:microsoft.com/office/officeart/2005/8/layout/equation2"/>
  </dgm:cxnLst>
  <dgm:bg/>
  <dgm:whole/>
  <dgm:extLst>
    <a:ext uri="http://schemas.microsoft.com/office/drawing/2008/diagram">
      <dsp:dataModelExt xmlns=""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7A72F9D-E761-45CC-B389-F0E334B3812A}" type="doc">
      <dgm:prSet loTypeId="urn:microsoft.com/office/officeart/2005/8/layout/process5" loCatId="process" qsTypeId="urn:microsoft.com/office/officeart/2005/8/quickstyle/3d2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2B2B868-85FD-41DF-BA22-6B6C29F18E6C}">
      <dgm:prSet phldrT="[Text]"/>
      <dgm:spPr/>
      <dgm:t>
        <a:bodyPr/>
        <a:lstStyle/>
        <a:p>
          <a:r>
            <a:rPr lang="en-US" dirty="0" smtClean="0"/>
            <a:t>input</a:t>
          </a:r>
          <a:endParaRPr lang="en-US" dirty="0"/>
        </a:p>
      </dgm:t>
    </dgm:pt>
    <dgm:pt modelId="{269CC933-2F95-472E-99B3-E563F53C0C08}" type="parTrans" cxnId="{51E936C2-DD1C-4057-A7C0-199BD6FF8353}">
      <dgm:prSet/>
      <dgm:spPr/>
      <dgm:t>
        <a:bodyPr/>
        <a:lstStyle/>
        <a:p>
          <a:endParaRPr lang="en-US"/>
        </a:p>
      </dgm:t>
    </dgm:pt>
    <dgm:pt modelId="{96539484-ACA5-4766-A2DC-75563FA2D44E}" type="sibTrans" cxnId="{51E936C2-DD1C-4057-A7C0-199BD6FF8353}">
      <dgm:prSet/>
      <dgm:spPr/>
      <dgm:t>
        <a:bodyPr/>
        <a:lstStyle/>
        <a:p>
          <a:endParaRPr lang="en-US"/>
        </a:p>
      </dgm:t>
    </dgm:pt>
    <dgm:pt modelId="{A4E720B9-6C35-4058-8266-1AAAD5161FD9}">
      <dgm:prSet phldrT="[Text]"/>
      <dgm:spPr/>
      <dgm:t>
        <a:bodyPr/>
        <a:lstStyle/>
        <a:p>
          <a:r>
            <a:rPr lang="en-US" dirty="0" err="1" smtClean="0"/>
            <a:t>Tính</a:t>
          </a:r>
          <a:r>
            <a:rPr lang="en-US" dirty="0" smtClean="0"/>
            <a:t> HOG</a:t>
          </a:r>
          <a:endParaRPr lang="en-US" dirty="0"/>
        </a:p>
      </dgm:t>
    </dgm:pt>
    <dgm:pt modelId="{8DFDED45-1D8A-49D7-A63E-1C32FD68B70E}" type="parTrans" cxnId="{C5143888-AC16-41DF-91C4-57F05E95C73E}">
      <dgm:prSet/>
      <dgm:spPr/>
      <dgm:t>
        <a:bodyPr/>
        <a:lstStyle/>
        <a:p>
          <a:endParaRPr lang="en-US"/>
        </a:p>
      </dgm:t>
    </dgm:pt>
    <dgm:pt modelId="{AB54B5B9-7F2B-4AD0-8069-C0BDE37DEFF6}" type="sibTrans" cxnId="{C5143888-AC16-41DF-91C4-57F05E95C73E}">
      <dgm:prSet/>
      <dgm:spPr/>
      <dgm:t>
        <a:bodyPr/>
        <a:lstStyle/>
        <a:p>
          <a:endParaRPr lang="en-US"/>
        </a:p>
      </dgm:t>
    </dgm:pt>
    <dgm:pt modelId="{1822A751-DDE1-4429-A297-AE329F5735BE}">
      <dgm:prSet phldrT="[Text]"/>
      <dgm:spPr/>
      <dgm:t>
        <a:bodyPr/>
        <a:lstStyle/>
        <a:p>
          <a:r>
            <a:rPr lang="en-US" dirty="0" smtClean="0"/>
            <a:t>Linear SVM</a:t>
          </a:r>
          <a:endParaRPr lang="en-US" dirty="0"/>
        </a:p>
      </dgm:t>
    </dgm:pt>
    <dgm:pt modelId="{9B549FB5-2B0A-47A5-85C1-41E100AFE2F7}" type="parTrans" cxnId="{CD114EA5-5048-48E3-AE24-466B4BBD2BBF}">
      <dgm:prSet/>
      <dgm:spPr/>
      <dgm:t>
        <a:bodyPr/>
        <a:lstStyle/>
        <a:p>
          <a:endParaRPr lang="en-US"/>
        </a:p>
      </dgm:t>
    </dgm:pt>
    <dgm:pt modelId="{63CA12EE-D70A-4CC2-AE5F-70A2B47F36C6}" type="sibTrans" cxnId="{CD114EA5-5048-48E3-AE24-466B4BBD2BBF}">
      <dgm:prSet/>
      <dgm:spPr/>
      <dgm:t>
        <a:bodyPr/>
        <a:lstStyle/>
        <a:p>
          <a:endParaRPr lang="en-US"/>
        </a:p>
      </dgm:t>
    </dgm:pt>
    <dgm:pt modelId="{79E75E51-069C-42CE-BA08-464590AB8325}">
      <dgm:prSet phldrT="[Text]"/>
      <dgm:spPr/>
      <dgm:t>
        <a:bodyPr/>
        <a:lstStyle/>
        <a:p>
          <a:r>
            <a:rPr lang="en-US" dirty="0" smtClean="0"/>
            <a:t>Result</a:t>
          </a:r>
          <a:endParaRPr lang="en-US" dirty="0"/>
        </a:p>
      </dgm:t>
    </dgm:pt>
    <dgm:pt modelId="{2D5CE5E4-C5F0-4504-9DAB-116FA8AC5882}" type="parTrans" cxnId="{0BC93EDC-24DB-499A-B796-702DEA1036C7}">
      <dgm:prSet/>
      <dgm:spPr/>
      <dgm:t>
        <a:bodyPr/>
        <a:lstStyle/>
        <a:p>
          <a:endParaRPr lang="en-US"/>
        </a:p>
      </dgm:t>
    </dgm:pt>
    <dgm:pt modelId="{CEF07FBB-0962-4CEE-9107-887E8BA474DE}" type="sibTrans" cxnId="{0BC93EDC-24DB-499A-B796-702DEA1036C7}">
      <dgm:prSet/>
      <dgm:spPr/>
      <dgm:t>
        <a:bodyPr/>
        <a:lstStyle/>
        <a:p>
          <a:endParaRPr lang="en-US"/>
        </a:p>
      </dgm:t>
    </dgm:pt>
    <dgm:pt modelId="{C8B3D177-695F-4B71-A900-1E643C07CF2A}" type="pres">
      <dgm:prSet presAssocID="{37A72F9D-E761-45CC-B389-F0E334B3812A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2AF3AE4-4E1B-4771-84A7-C96DD1CD72BB}" type="pres">
      <dgm:prSet presAssocID="{A2B2B868-85FD-41DF-BA22-6B6C29F18E6C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8D1EBD-91C0-4538-8FB3-B30DDF196AFC}" type="pres">
      <dgm:prSet presAssocID="{96539484-ACA5-4766-A2DC-75563FA2D44E}" presName="sibTrans" presStyleLbl="sibTrans2D1" presStyleIdx="0" presStyleCnt="3"/>
      <dgm:spPr/>
      <dgm:t>
        <a:bodyPr/>
        <a:lstStyle/>
        <a:p>
          <a:endParaRPr lang="en-US"/>
        </a:p>
      </dgm:t>
    </dgm:pt>
    <dgm:pt modelId="{CE1C5FC4-CA23-4AE9-AB2A-A4B23292C862}" type="pres">
      <dgm:prSet presAssocID="{96539484-ACA5-4766-A2DC-75563FA2D44E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37207CDA-B19C-401F-B101-737A237BC938}" type="pres">
      <dgm:prSet presAssocID="{A4E720B9-6C35-4058-8266-1AAAD5161FD9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CCA09FA-A099-4B55-BD9E-38CE34FD697B}" type="pres">
      <dgm:prSet presAssocID="{AB54B5B9-7F2B-4AD0-8069-C0BDE37DEFF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82D964B7-9D91-4CE8-822A-F620F3669DF1}" type="pres">
      <dgm:prSet presAssocID="{AB54B5B9-7F2B-4AD0-8069-C0BDE37DEFF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3B79C1A1-3015-43D0-B18C-257E507ECD9C}" type="pres">
      <dgm:prSet presAssocID="{1822A751-DDE1-4429-A297-AE329F5735BE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92F1292-6D16-4FAF-A36B-DBD58D9FA42D}" type="pres">
      <dgm:prSet presAssocID="{63CA12EE-D70A-4CC2-AE5F-70A2B47F36C6}" presName="sibTrans" presStyleLbl="sibTrans2D1" presStyleIdx="2" presStyleCnt="3"/>
      <dgm:spPr/>
      <dgm:t>
        <a:bodyPr/>
        <a:lstStyle/>
        <a:p>
          <a:endParaRPr lang="en-US"/>
        </a:p>
      </dgm:t>
    </dgm:pt>
    <dgm:pt modelId="{3886B318-27B1-4F76-93D7-888CD485BB9C}" type="pres">
      <dgm:prSet presAssocID="{63CA12EE-D70A-4CC2-AE5F-70A2B47F36C6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F3C761D8-CD8B-43F7-9AF5-7994E433D6FE}" type="pres">
      <dgm:prSet presAssocID="{79E75E51-069C-42CE-BA08-464590AB8325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BC93EDC-24DB-499A-B796-702DEA1036C7}" srcId="{37A72F9D-E761-45CC-B389-F0E334B3812A}" destId="{79E75E51-069C-42CE-BA08-464590AB8325}" srcOrd="3" destOrd="0" parTransId="{2D5CE5E4-C5F0-4504-9DAB-116FA8AC5882}" sibTransId="{CEF07FBB-0962-4CEE-9107-887E8BA474DE}"/>
    <dgm:cxn modelId="{647C12FE-2A7D-4EDA-9CBF-EE8AFF8196EF}" type="presOf" srcId="{96539484-ACA5-4766-A2DC-75563FA2D44E}" destId="{528D1EBD-91C0-4538-8FB3-B30DDF196AFC}" srcOrd="0" destOrd="0" presId="urn:microsoft.com/office/officeart/2005/8/layout/process5"/>
    <dgm:cxn modelId="{5BCD253E-E4B6-4159-87F5-7DEAC2AAFC5A}" type="presOf" srcId="{96539484-ACA5-4766-A2DC-75563FA2D44E}" destId="{CE1C5FC4-CA23-4AE9-AB2A-A4B23292C862}" srcOrd="1" destOrd="0" presId="urn:microsoft.com/office/officeart/2005/8/layout/process5"/>
    <dgm:cxn modelId="{A069733D-42AD-4294-837E-63F51F18B4DE}" type="presOf" srcId="{79E75E51-069C-42CE-BA08-464590AB8325}" destId="{F3C761D8-CD8B-43F7-9AF5-7994E433D6FE}" srcOrd="0" destOrd="0" presId="urn:microsoft.com/office/officeart/2005/8/layout/process5"/>
    <dgm:cxn modelId="{3C83C011-BC94-420A-86D6-627E2B30B58A}" type="presOf" srcId="{1822A751-DDE1-4429-A297-AE329F5735BE}" destId="{3B79C1A1-3015-43D0-B18C-257E507ECD9C}" srcOrd="0" destOrd="0" presId="urn:microsoft.com/office/officeart/2005/8/layout/process5"/>
    <dgm:cxn modelId="{330FE244-1449-4CC9-ACEA-7965A675D362}" type="presOf" srcId="{AB54B5B9-7F2B-4AD0-8069-C0BDE37DEFF6}" destId="{CCCA09FA-A099-4B55-BD9E-38CE34FD697B}" srcOrd="0" destOrd="0" presId="urn:microsoft.com/office/officeart/2005/8/layout/process5"/>
    <dgm:cxn modelId="{ED6E198B-C048-42D3-B293-6F24C1D577D7}" type="presOf" srcId="{63CA12EE-D70A-4CC2-AE5F-70A2B47F36C6}" destId="{792F1292-6D16-4FAF-A36B-DBD58D9FA42D}" srcOrd="0" destOrd="0" presId="urn:microsoft.com/office/officeart/2005/8/layout/process5"/>
    <dgm:cxn modelId="{FE9A268A-1F17-4958-97FF-1C95AB51752A}" type="presOf" srcId="{AB54B5B9-7F2B-4AD0-8069-C0BDE37DEFF6}" destId="{82D964B7-9D91-4CE8-822A-F620F3669DF1}" srcOrd="1" destOrd="0" presId="urn:microsoft.com/office/officeart/2005/8/layout/process5"/>
    <dgm:cxn modelId="{CD114EA5-5048-48E3-AE24-466B4BBD2BBF}" srcId="{37A72F9D-E761-45CC-B389-F0E334B3812A}" destId="{1822A751-DDE1-4429-A297-AE329F5735BE}" srcOrd="2" destOrd="0" parTransId="{9B549FB5-2B0A-47A5-85C1-41E100AFE2F7}" sibTransId="{63CA12EE-D70A-4CC2-AE5F-70A2B47F36C6}"/>
    <dgm:cxn modelId="{433F1D1D-1C69-4270-A7CC-0BCBC51C7413}" type="presOf" srcId="{37A72F9D-E761-45CC-B389-F0E334B3812A}" destId="{C8B3D177-695F-4B71-A900-1E643C07CF2A}" srcOrd="0" destOrd="0" presId="urn:microsoft.com/office/officeart/2005/8/layout/process5"/>
    <dgm:cxn modelId="{079ED822-BC8F-4635-9849-D475133DC068}" type="presOf" srcId="{A4E720B9-6C35-4058-8266-1AAAD5161FD9}" destId="{37207CDA-B19C-401F-B101-737A237BC938}" srcOrd="0" destOrd="0" presId="urn:microsoft.com/office/officeart/2005/8/layout/process5"/>
    <dgm:cxn modelId="{C5143888-AC16-41DF-91C4-57F05E95C73E}" srcId="{37A72F9D-E761-45CC-B389-F0E334B3812A}" destId="{A4E720B9-6C35-4058-8266-1AAAD5161FD9}" srcOrd="1" destOrd="0" parTransId="{8DFDED45-1D8A-49D7-A63E-1C32FD68B70E}" sibTransId="{AB54B5B9-7F2B-4AD0-8069-C0BDE37DEFF6}"/>
    <dgm:cxn modelId="{469834F8-47D8-424E-9A15-4206727A67FA}" type="presOf" srcId="{63CA12EE-D70A-4CC2-AE5F-70A2B47F36C6}" destId="{3886B318-27B1-4F76-93D7-888CD485BB9C}" srcOrd="1" destOrd="0" presId="urn:microsoft.com/office/officeart/2005/8/layout/process5"/>
    <dgm:cxn modelId="{51E936C2-DD1C-4057-A7C0-199BD6FF8353}" srcId="{37A72F9D-E761-45CC-B389-F0E334B3812A}" destId="{A2B2B868-85FD-41DF-BA22-6B6C29F18E6C}" srcOrd="0" destOrd="0" parTransId="{269CC933-2F95-472E-99B3-E563F53C0C08}" sibTransId="{96539484-ACA5-4766-A2DC-75563FA2D44E}"/>
    <dgm:cxn modelId="{AEF2B65D-C517-47EC-A07A-6C3262927055}" type="presOf" srcId="{A2B2B868-85FD-41DF-BA22-6B6C29F18E6C}" destId="{22AF3AE4-4E1B-4771-84A7-C96DD1CD72BB}" srcOrd="0" destOrd="0" presId="urn:microsoft.com/office/officeart/2005/8/layout/process5"/>
    <dgm:cxn modelId="{CA283F04-A485-4C4D-A7B9-24D7044E2BA1}" type="presParOf" srcId="{C8B3D177-695F-4B71-A900-1E643C07CF2A}" destId="{22AF3AE4-4E1B-4771-84A7-C96DD1CD72BB}" srcOrd="0" destOrd="0" presId="urn:microsoft.com/office/officeart/2005/8/layout/process5"/>
    <dgm:cxn modelId="{79D0AA49-D6AA-45E2-989E-853B5647A03F}" type="presParOf" srcId="{C8B3D177-695F-4B71-A900-1E643C07CF2A}" destId="{528D1EBD-91C0-4538-8FB3-B30DDF196AFC}" srcOrd="1" destOrd="0" presId="urn:microsoft.com/office/officeart/2005/8/layout/process5"/>
    <dgm:cxn modelId="{BE6598E4-04B3-41D5-9519-6733B74EE001}" type="presParOf" srcId="{528D1EBD-91C0-4538-8FB3-B30DDF196AFC}" destId="{CE1C5FC4-CA23-4AE9-AB2A-A4B23292C862}" srcOrd="0" destOrd="0" presId="urn:microsoft.com/office/officeart/2005/8/layout/process5"/>
    <dgm:cxn modelId="{6245769C-98FA-4EB4-A67B-D13152CBB50F}" type="presParOf" srcId="{C8B3D177-695F-4B71-A900-1E643C07CF2A}" destId="{37207CDA-B19C-401F-B101-737A237BC938}" srcOrd="2" destOrd="0" presId="urn:microsoft.com/office/officeart/2005/8/layout/process5"/>
    <dgm:cxn modelId="{AD91871F-F949-4528-BFFD-054C7B5A5FB1}" type="presParOf" srcId="{C8B3D177-695F-4B71-A900-1E643C07CF2A}" destId="{CCCA09FA-A099-4B55-BD9E-38CE34FD697B}" srcOrd="3" destOrd="0" presId="urn:microsoft.com/office/officeart/2005/8/layout/process5"/>
    <dgm:cxn modelId="{BCD07D25-92CA-4B80-B1D1-DEC1E00133C5}" type="presParOf" srcId="{CCCA09FA-A099-4B55-BD9E-38CE34FD697B}" destId="{82D964B7-9D91-4CE8-822A-F620F3669DF1}" srcOrd="0" destOrd="0" presId="urn:microsoft.com/office/officeart/2005/8/layout/process5"/>
    <dgm:cxn modelId="{C841C07D-40FD-47BD-A0C0-8B858A0CCF02}" type="presParOf" srcId="{C8B3D177-695F-4B71-A900-1E643C07CF2A}" destId="{3B79C1A1-3015-43D0-B18C-257E507ECD9C}" srcOrd="4" destOrd="0" presId="urn:microsoft.com/office/officeart/2005/8/layout/process5"/>
    <dgm:cxn modelId="{E366F4B2-8384-44FD-BBBE-35D01077AC44}" type="presParOf" srcId="{C8B3D177-695F-4B71-A900-1E643C07CF2A}" destId="{792F1292-6D16-4FAF-A36B-DBD58D9FA42D}" srcOrd="5" destOrd="0" presId="urn:microsoft.com/office/officeart/2005/8/layout/process5"/>
    <dgm:cxn modelId="{B47B9F51-C52D-4233-AEA4-0664A84A4566}" type="presParOf" srcId="{792F1292-6D16-4FAF-A36B-DBD58D9FA42D}" destId="{3886B318-27B1-4F76-93D7-888CD485BB9C}" srcOrd="0" destOrd="0" presId="urn:microsoft.com/office/officeart/2005/8/layout/process5"/>
    <dgm:cxn modelId="{E93BA10F-EFB5-4D91-B62C-F7B0DFE67F43}" type="presParOf" srcId="{C8B3D177-695F-4B71-A900-1E643C07CF2A}" destId="{F3C761D8-CD8B-43F7-9AF5-7994E433D6FE}" srcOrd="6" destOrd="0" presId="urn:microsoft.com/office/officeart/2005/8/layout/process5"/>
  </dgm:cxnLst>
  <dgm:bg/>
  <dgm:whole/>
  <dgm:extLst>
    <a:ext uri="http://schemas.microsoft.com/office/drawing/2008/diagram">
      <dsp:dataModelExt xmlns=""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22AF3AE4-4E1B-4771-84A7-C96DD1CD72BB}">
      <dsp:nvSpPr>
        <dsp:cNvPr id="0" name=""/>
        <dsp:cNvSpPr/>
      </dsp:nvSpPr>
      <dsp:spPr>
        <a:xfrm>
          <a:off x="6295" y="742592"/>
          <a:ext cx="1881633" cy="11289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frame</a:t>
          </a:r>
        </a:p>
      </dsp:txBody>
      <dsp:txXfrm>
        <a:off x="6295" y="742592"/>
        <a:ext cx="1881633" cy="1128980"/>
      </dsp:txXfrm>
    </dsp:sp>
    <dsp:sp modelId="{528D1EBD-91C0-4538-8FB3-B30DDF196AFC}">
      <dsp:nvSpPr>
        <dsp:cNvPr id="0" name=""/>
        <dsp:cNvSpPr/>
      </dsp:nvSpPr>
      <dsp:spPr>
        <a:xfrm>
          <a:off x="2053513" y="1073760"/>
          <a:ext cx="398906" cy="466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2053513" y="1073760"/>
        <a:ext cx="398906" cy="466645"/>
      </dsp:txXfrm>
    </dsp:sp>
    <dsp:sp modelId="{37207CDA-B19C-401F-B101-737A237BC938}">
      <dsp:nvSpPr>
        <dsp:cNvPr id="0" name=""/>
        <dsp:cNvSpPr/>
      </dsp:nvSpPr>
      <dsp:spPr>
        <a:xfrm>
          <a:off x="2640583" y="742592"/>
          <a:ext cx="1881633" cy="11289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Hair Detection</a:t>
          </a:r>
        </a:p>
      </dsp:txBody>
      <dsp:txXfrm>
        <a:off x="2640583" y="742592"/>
        <a:ext cx="1881633" cy="1128980"/>
      </dsp:txXfrm>
    </dsp:sp>
    <dsp:sp modelId="{CCCA09FA-A099-4B55-BD9E-38CE34FD697B}">
      <dsp:nvSpPr>
        <dsp:cNvPr id="0" name=""/>
        <dsp:cNvSpPr/>
      </dsp:nvSpPr>
      <dsp:spPr>
        <a:xfrm>
          <a:off x="4687800" y="1073760"/>
          <a:ext cx="398906" cy="466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4687800" y="1073760"/>
        <a:ext cx="398906" cy="466645"/>
      </dsp:txXfrm>
    </dsp:sp>
    <dsp:sp modelId="{3B79C1A1-3015-43D0-B18C-257E507ECD9C}">
      <dsp:nvSpPr>
        <dsp:cNvPr id="0" name=""/>
        <dsp:cNvSpPr/>
      </dsp:nvSpPr>
      <dsp:spPr>
        <a:xfrm>
          <a:off x="5274870" y="742592"/>
          <a:ext cx="1881633" cy="11289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Upper body detection by SVM + HOG</a:t>
          </a:r>
        </a:p>
      </dsp:txBody>
      <dsp:txXfrm>
        <a:off x="5274870" y="742592"/>
        <a:ext cx="1881633" cy="1128980"/>
      </dsp:txXfrm>
    </dsp:sp>
    <dsp:sp modelId="{792F1292-6D16-4FAF-A36B-DBD58D9FA42D}">
      <dsp:nvSpPr>
        <dsp:cNvPr id="0" name=""/>
        <dsp:cNvSpPr/>
      </dsp:nvSpPr>
      <dsp:spPr>
        <a:xfrm rot="5400000">
          <a:off x="6016234" y="2003287"/>
          <a:ext cx="398906" cy="466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 rot="5400000">
        <a:off x="6016234" y="2003287"/>
        <a:ext cx="398906" cy="466645"/>
      </dsp:txXfrm>
    </dsp:sp>
    <dsp:sp modelId="{F3C761D8-CD8B-43F7-9AF5-7994E433D6FE}">
      <dsp:nvSpPr>
        <dsp:cNvPr id="0" name=""/>
        <dsp:cNvSpPr/>
      </dsp:nvSpPr>
      <dsp:spPr>
        <a:xfrm>
          <a:off x="5274870" y="2624226"/>
          <a:ext cx="1881633" cy="11289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Upper body detection by Snake (omega shape)</a:t>
          </a:r>
        </a:p>
      </dsp:txBody>
      <dsp:txXfrm>
        <a:off x="5274870" y="2624226"/>
        <a:ext cx="1881633" cy="1128980"/>
      </dsp:txXfrm>
    </dsp:sp>
    <dsp:sp modelId="{E6BA4D0E-6C61-4D93-8807-D55094C45D56}">
      <dsp:nvSpPr>
        <dsp:cNvPr id="0" name=""/>
        <dsp:cNvSpPr/>
      </dsp:nvSpPr>
      <dsp:spPr>
        <a:xfrm rot="10800000">
          <a:off x="4710380" y="2955394"/>
          <a:ext cx="398906" cy="466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 rot="10800000">
        <a:off x="4710380" y="2955394"/>
        <a:ext cx="398906" cy="466645"/>
      </dsp:txXfrm>
    </dsp:sp>
    <dsp:sp modelId="{9D4E209B-A51E-49C0-84D2-B8A4CDFDFF83}">
      <dsp:nvSpPr>
        <dsp:cNvPr id="0" name=""/>
        <dsp:cNvSpPr/>
      </dsp:nvSpPr>
      <dsp:spPr>
        <a:xfrm>
          <a:off x="2640583" y="2624226"/>
          <a:ext cx="1881633" cy="11289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6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Result</a:t>
          </a:r>
        </a:p>
      </dsp:txBody>
      <dsp:txXfrm>
        <a:off x="2640583" y="2624226"/>
        <a:ext cx="1881633" cy="1128980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51851082-E69A-4919-9612-593A72A103D6}">
      <dsp:nvSpPr>
        <dsp:cNvPr id="0" name=""/>
        <dsp:cNvSpPr/>
      </dsp:nvSpPr>
      <dsp:spPr>
        <a:xfrm>
          <a:off x="284618" y="1187"/>
          <a:ext cx="1027211" cy="1027211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P(</a:t>
          </a:r>
          <a:r>
            <a:rPr lang="en-US" sz="1300" kern="1200" dirty="0" err="1" smtClean="0"/>
            <a:t>c|color</a:t>
          </a:r>
          <a:r>
            <a:rPr lang="en-US" sz="1300" kern="1200" dirty="0" smtClean="0"/>
            <a:t>)</a:t>
          </a:r>
          <a:endParaRPr lang="en-US" sz="1300" kern="1200" dirty="0"/>
        </a:p>
      </dsp:txBody>
      <dsp:txXfrm>
        <a:off x="284618" y="1187"/>
        <a:ext cx="1027211" cy="1027211"/>
      </dsp:txXfrm>
    </dsp:sp>
    <dsp:sp modelId="{0AFE90F6-6E7A-4297-AB4F-514C5EAC2348}">
      <dsp:nvSpPr>
        <dsp:cNvPr id="0" name=""/>
        <dsp:cNvSpPr/>
      </dsp:nvSpPr>
      <dsp:spPr>
        <a:xfrm>
          <a:off x="500333" y="1111808"/>
          <a:ext cx="595782" cy="595782"/>
        </a:xfrm>
        <a:prstGeom prst="mathPlus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500333" y="1111808"/>
        <a:ext cx="595782" cy="595782"/>
      </dsp:txXfrm>
    </dsp:sp>
    <dsp:sp modelId="{1323E49E-EA96-42FD-AFB8-B73DB5B43DAC}">
      <dsp:nvSpPr>
        <dsp:cNvPr id="0" name=""/>
        <dsp:cNvSpPr/>
      </dsp:nvSpPr>
      <dsp:spPr>
        <a:xfrm>
          <a:off x="284618" y="1791000"/>
          <a:ext cx="1027211" cy="1027211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err="1" smtClean="0"/>
            <a:t>Ngưỡng</a:t>
          </a:r>
          <a:endParaRPr lang="en-US" sz="1300" kern="1200" dirty="0"/>
        </a:p>
      </dsp:txBody>
      <dsp:txXfrm>
        <a:off x="284618" y="1791000"/>
        <a:ext cx="1027211" cy="1027211"/>
      </dsp:txXfrm>
    </dsp:sp>
    <dsp:sp modelId="{341DC253-8CBD-447D-8CFF-E15C1847425B}">
      <dsp:nvSpPr>
        <dsp:cNvPr id="0" name=""/>
        <dsp:cNvSpPr/>
      </dsp:nvSpPr>
      <dsp:spPr>
        <a:xfrm>
          <a:off x="1465912" y="1218638"/>
          <a:ext cx="326653" cy="38212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1465912" y="1218638"/>
        <a:ext cx="326653" cy="382122"/>
      </dsp:txXfrm>
    </dsp:sp>
    <dsp:sp modelId="{A9BD8E1B-B678-4F9C-8482-F4A9B7474058}">
      <dsp:nvSpPr>
        <dsp:cNvPr id="0" name=""/>
        <dsp:cNvSpPr/>
      </dsp:nvSpPr>
      <dsp:spPr>
        <a:xfrm>
          <a:off x="1928157" y="382488"/>
          <a:ext cx="2054423" cy="2054423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9690" tIns="59690" rIns="59690" bIns="59690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700" kern="1200" dirty="0" err="1" smtClean="0"/>
            <a:t>Phân</a:t>
          </a:r>
          <a:r>
            <a:rPr lang="en-US" sz="4700" kern="1200" dirty="0" smtClean="0"/>
            <a:t> </a:t>
          </a:r>
          <a:r>
            <a:rPr lang="en-US" sz="4700" kern="1200" dirty="0" err="1" smtClean="0"/>
            <a:t>Lớp</a:t>
          </a:r>
          <a:endParaRPr lang="en-US" sz="4700" kern="1200" dirty="0"/>
        </a:p>
      </dsp:txBody>
      <dsp:txXfrm>
        <a:off x="1928157" y="382488"/>
        <a:ext cx="2054423" cy="2054423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22AF3AE4-4E1B-4771-84A7-C96DD1CD72BB}">
      <dsp:nvSpPr>
        <dsp:cNvPr id="0" name=""/>
        <dsp:cNvSpPr/>
      </dsp:nvSpPr>
      <dsp:spPr>
        <a:xfrm>
          <a:off x="441498" y="2232"/>
          <a:ext cx="2330834" cy="13985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700" kern="1200" dirty="0" smtClean="0"/>
            <a:t>input</a:t>
          </a:r>
          <a:endParaRPr lang="en-US" sz="3700" kern="1200" dirty="0"/>
        </a:p>
      </dsp:txBody>
      <dsp:txXfrm>
        <a:off x="441498" y="2232"/>
        <a:ext cx="2330834" cy="1398500"/>
      </dsp:txXfrm>
    </dsp:sp>
    <dsp:sp modelId="{528D1EBD-91C0-4538-8FB3-B30DDF196AFC}">
      <dsp:nvSpPr>
        <dsp:cNvPr id="0" name=""/>
        <dsp:cNvSpPr/>
      </dsp:nvSpPr>
      <dsp:spPr>
        <a:xfrm>
          <a:off x="2977446" y="412459"/>
          <a:ext cx="494136" cy="5780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kern="1200"/>
        </a:p>
      </dsp:txBody>
      <dsp:txXfrm>
        <a:off x="2977446" y="412459"/>
        <a:ext cx="494136" cy="578046"/>
      </dsp:txXfrm>
    </dsp:sp>
    <dsp:sp modelId="{37207CDA-B19C-401F-B101-737A237BC938}">
      <dsp:nvSpPr>
        <dsp:cNvPr id="0" name=""/>
        <dsp:cNvSpPr/>
      </dsp:nvSpPr>
      <dsp:spPr>
        <a:xfrm>
          <a:off x="3704666" y="2232"/>
          <a:ext cx="2330834" cy="13985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700" kern="1200" dirty="0" err="1" smtClean="0"/>
            <a:t>Tính</a:t>
          </a:r>
          <a:r>
            <a:rPr lang="en-US" sz="3700" kern="1200" dirty="0" smtClean="0"/>
            <a:t> HOG</a:t>
          </a:r>
          <a:endParaRPr lang="en-US" sz="3700" kern="1200" dirty="0"/>
        </a:p>
      </dsp:txBody>
      <dsp:txXfrm>
        <a:off x="3704666" y="2232"/>
        <a:ext cx="2330834" cy="1398500"/>
      </dsp:txXfrm>
    </dsp:sp>
    <dsp:sp modelId="{CCCA09FA-A099-4B55-BD9E-38CE34FD697B}">
      <dsp:nvSpPr>
        <dsp:cNvPr id="0" name=""/>
        <dsp:cNvSpPr/>
      </dsp:nvSpPr>
      <dsp:spPr>
        <a:xfrm rot="5400000">
          <a:off x="4623015" y="1563891"/>
          <a:ext cx="494136" cy="5780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kern="1200"/>
        </a:p>
      </dsp:txBody>
      <dsp:txXfrm rot="5400000">
        <a:off x="4623015" y="1563891"/>
        <a:ext cx="494136" cy="578046"/>
      </dsp:txXfrm>
    </dsp:sp>
    <dsp:sp modelId="{3B79C1A1-3015-43D0-B18C-257E507ECD9C}">
      <dsp:nvSpPr>
        <dsp:cNvPr id="0" name=""/>
        <dsp:cNvSpPr/>
      </dsp:nvSpPr>
      <dsp:spPr>
        <a:xfrm>
          <a:off x="3704666" y="2333066"/>
          <a:ext cx="2330834" cy="13985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700" kern="1200" dirty="0" smtClean="0"/>
            <a:t>Liner SVM</a:t>
          </a:r>
          <a:endParaRPr lang="en-US" sz="3700" kern="1200" dirty="0"/>
        </a:p>
      </dsp:txBody>
      <dsp:txXfrm>
        <a:off x="3704666" y="2333066"/>
        <a:ext cx="2330834" cy="1398500"/>
      </dsp:txXfrm>
    </dsp:sp>
    <dsp:sp modelId="{792F1292-6D16-4FAF-A36B-DBD58D9FA42D}">
      <dsp:nvSpPr>
        <dsp:cNvPr id="0" name=""/>
        <dsp:cNvSpPr/>
      </dsp:nvSpPr>
      <dsp:spPr>
        <a:xfrm rot="10800000">
          <a:off x="3005416" y="2743293"/>
          <a:ext cx="494136" cy="5780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kern="1200"/>
        </a:p>
      </dsp:txBody>
      <dsp:txXfrm rot="10800000">
        <a:off x="3005416" y="2743293"/>
        <a:ext cx="494136" cy="578046"/>
      </dsp:txXfrm>
    </dsp:sp>
    <dsp:sp modelId="{F3C761D8-CD8B-43F7-9AF5-7994E433D6FE}">
      <dsp:nvSpPr>
        <dsp:cNvPr id="0" name=""/>
        <dsp:cNvSpPr/>
      </dsp:nvSpPr>
      <dsp:spPr>
        <a:xfrm>
          <a:off x="441498" y="2333066"/>
          <a:ext cx="2330834" cy="13985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700" kern="1200" dirty="0" smtClean="0"/>
            <a:t>Result</a:t>
          </a:r>
          <a:endParaRPr lang="en-US" sz="3700" kern="1200" dirty="0"/>
        </a:p>
      </dsp:txBody>
      <dsp:txXfrm>
        <a:off x="441498" y="2333066"/>
        <a:ext cx="2330834" cy="13985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9.wmf"/><Relationship Id="rId1" Type="http://schemas.openxmlformats.org/officeDocument/2006/relationships/image" Target="../media/image18.wmf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wmf>
</file>

<file path=ppt/media/image19.wmf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jpe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9255-A207-412A-9D14-5827AB3FD6F5}" type="datetimeFigureOut">
              <a:rPr lang="en-US" smtClean="0"/>
              <a:pPr/>
              <a:t>7/18/2010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D804F5-22CD-4900-9CB2-20635EEB3EE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A99039CB-2F48-4698-9930-6E21CCE62FB7}" type="slidenum">
              <a:rPr lang="fi-FI" smtClean="0">
                <a:ea typeface="DejaVu Sans" charset="0"/>
              </a:rPr>
              <a:pPr/>
              <a:t>15</a:t>
            </a:fld>
            <a:endParaRPr lang="fi-FI" smtClean="0">
              <a:ea typeface="DejaVu Sans" charset="0"/>
            </a:endParaRPr>
          </a:p>
        </p:txBody>
      </p:sp>
      <p:sp>
        <p:nvSpPr>
          <p:cNvPr id="1741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0413" cy="3427413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1741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512" y="4343230"/>
            <a:ext cx="5486976" cy="4115139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D804F5-22CD-4900-9CB2-20635EEB3EEC}" type="slidenum">
              <a:rPr lang="en-US" smtClean="0"/>
              <a:pPr/>
              <a:t>48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D804F5-22CD-4900-9CB2-20635EEB3EEC}" type="slidenum">
              <a:rPr lang="en-US" smtClean="0"/>
              <a:pPr/>
              <a:t>49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D804F5-22CD-4900-9CB2-20635EEB3EEC}" type="slidenum">
              <a:rPr lang="en-US" smtClean="0"/>
              <a:pPr/>
              <a:t>50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527E60A5-F186-4E56-B3AF-AF172B4CEBB7}" type="slidenum">
              <a:rPr lang="fi-FI" smtClean="0">
                <a:ea typeface="DejaVu Sans" charset="0"/>
              </a:rPr>
              <a:pPr/>
              <a:t>16</a:t>
            </a:fld>
            <a:endParaRPr lang="fi-FI" smtClean="0">
              <a:ea typeface="DejaVu Sans" charset="0"/>
            </a:endParaRPr>
          </a:p>
        </p:txBody>
      </p:sp>
      <p:sp>
        <p:nvSpPr>
          <p:cNvPr id="1843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0413" cy="3427413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1843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512" y="4343231"/>
            <a:ext cx="5486976" cy="4037751"/>
          </a:xfrm>
          <a:noFill/>
          <a:ln/>
        </p:spPr>
        <p:txBody>
          <a:bodyPr wrap="none" anchor="ctr"/>
          <a:lstStyle/>
          <a:p>
            <a:r>
              <a:rPr lang="en-US" dirty="0" smtClean="0"/>
              <a:t>Static </a:t>
            </a:r>
            <a:r>
              <a:rPr lang="en-US" dirty="0" err="1" smtClean="0"/>
              <a:t>HoG</a:t>
            </a:r>
            <a:r>
              <a:rPr lang="en-US" dirty="0" smtClean="0"/>
              <a:t> Encoding</a:t>
            </a:r>
          </a:p>
          <a:p>
            <a:r>
              <a:rPr lang="en-US" dirty="0" smtClean="0"/>
              <a:t>Collects </a:t>
            </a:r>
            <a:r>
              <a:rPr lang="en-US" dirty="0" err="1" smtClean="0"/>
              <a:t>HoGs</a:t>
            </a:r>
            <a:endParaRPr lang="en-US" dirty="0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945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19460" name="Slide Number Placeholder 3"/>
          <p:cNvSpPr>
            <a:spLocks noGrp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49986849-819C-4D33-A55C-F4C270CEB367}" type="slidenum">
              <a:rPr lang="fi-FI" smtClean="0">
                <a:ea typeface="DejaVu Sans" charset="0"/>
              </a:rPr>
              <a:pPr/>
              <a:t>19</a:t>
            </a:fld>
            <a:endParaRPr lang="fi-FI" smtClean="0">
              <a:ea typeface="DejaVu Sans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D804F5-22CD-4900-9CB2-20635EEB3EEC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Trong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đó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vector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đặc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trưng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ban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đầu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của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một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block (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chưa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chuẩn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hóa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). 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k-norm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của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với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k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1, 2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Hằng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số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nhỏ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D804F5-22CD-4900-9CB2-20635EEB3EEC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D804F5-22CD-4900-9CB2-20635EEB3EEC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D804F5-22CD-4900-9CB2-20635EEB3EEC}" type="slidenum">
              <a:rPr lang="en-US" smtClean="0"/>
              <a:pPr/>
              <a:t>40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D804F5-22CD-4900-9CB2-20635EEB3EEC}" type="slidenum">
              <a:rPr lang="en-US" smtClean="0"/>
              <a:pPr/>
              <a:t>46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D804F5-22CD-4900-9CB2-20635EEB3EEC}" type="slidenum">
              <a:rPr lang="en-US" smtClean="0"/>
              <a:pPr/>
              <a:t>47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84C822B-1CF5-4AA2-93FF-F0213C2C7C46}" type="datetimeFigureOut">
              <a:rPr lang="fr-FR"/>
              <a:pPr/>
              <a:t>18/07/2010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065F2A8-6F2C-43BE-B6AF-1AEEECA1110A}" type="slidenum">
              <a:rPr lang="fr-CA"/>
              <a:pPr/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4B08AD8-D9FD-44AD-A461-97B61D530A35}" type="datetimeFigureOut">
              <a:rPr lang="fr-FR"/>
              <a:pPr/>
              <a:t>18/07/2010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BE7B8F4-9019-4578-96C4-32F847CCA72F}" type="slidenum">
              <a:rPr lang="fr-CA"/>
              <a:pPr/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93E60AD-D3DF-4D41-AD82-080CAF6A0689}" type="datetimeFigureOut">
              <a:rPr lang="fr-FR"/>
              <a:pPr/>
              <a:t>18/07/2010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89A33C5-7E60-423E-A0E0-055865D988C8}" type="slidenum">
              <a:rPr lang="fr-CA"/>
              <a:pPr/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709DC33-0A7C-4C62-88C2-CFE13137F2BD}" type="datetimeFigureOut">
              <a:rPr lang="fr-FR"/>
              <a:pPr/>
              <a:t>18/07/2010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3D7BA96-5CE4-4DF7-B20E-F26EE4239FC6}" type="slidenum">
              <a:rPr lang="fr-CA"/>
              <a:pPr/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5C6A2D3-2E46-4EEE-A480-C65FE3CACD17}" type="datetimeFigureOut">
              <a:rPr lang="fr-FR"/>
              <a:pPr/>
              <a:t>18/07/2010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BAAC12-E292-46C2-9DD3-E0B54F977AF0}" type="slidenum">
              <a:rPr lang="fr-CA"/>
              <a:pPr/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10FF7C8-E7AB-464C-991E-DDDA93BAE06E}" type="datetimeFigureOut">
              <a:rPr lang="fr-FR"/>
              <a:pPr/>
              <a:t>18/07/2010</a:t>
            </a:fld>
            <a:endParaRPr lang="fr-CA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fr-CA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BEAA172-035D-42FE-96F5-ECA3BA5F6A40}" type="slidenum">
              <a:rPr lang="fr-CA"/>
              <a:pPr/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C06E099-472D-4F53-8916-2B87F786BC02}" type="datetimeFigureOut">
              <a:rPr lang="fr-FR"/>
              <a:pPr/>
              <a:t>18/07/2010</a:t>
            </a:fld>
            <a:endParaRPr lang="fr-CA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fr-CA"/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F452AD3-7DC0-41AE-9546-C00AD315BD45}" type="slidenum">
              <a:rPr lang="fr-CA"/>
              <a:pPr/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5F67EA8-A68E-4233-8678-E9EF388EACE8}" type="datetimeFigureOut">
              <a:rPr lang="fr-FR"/>
              <a:pPr/>
              <a:t>18/07/2010</a:t>
            </a:fld>
            <a:endParaRPr lang="fr-CA"/>
          </a:p>
        </p:txBody>
      </p:sp>
      <p:sp>
        <p:nvSpPr>
          <p:cNvPr id="4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fr-CA"/>
          </a:p>
        </p:txBody>
      </p:sp>
      <p:sp>
        <p:nvSpPr>
          <p:cNvPr id="5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3A068A6-DB68-498A-86C4-FEA543432C69}" type="slidenum">
              <a:rPr lang="fr-CA"/>
              <a:pPr/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78C37DC-81C6-492E-8271-DA8BDBE60DE6}" type="datetimeFigureOut">
              <a:rPr lang="fr-FR"/>
              <a:pPr/>
              <a:t>18/07/2010</a:t>
            </a:fld>
            <a:endParaRPr lang="fr-CA"/>
          </a:p>
        </p:txBody>
      </p:sp>
      <p:sp>
        <p:nvSpPr>
          <p:cNvPr id="3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fr-CA"/>
          </a:p>
        </p:txBody>
      </p:sp>
      <p:sp>
        <p:nvSpPr>
          <p:cNvPr id="4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E741289-A253-4C6B-BE0F-EDA259E7D4AF}" type="slidenum">
              <a:rPr lang="fr-CA"/>
              <a:pPr/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BBE67FD-A288-44D0-90FA-27F3F5ADD0A3}" type="datetimeFigureOut">
              <a:rPr lang="fr-FR"/>
              <a:pPr/>
              <a:t>18/07/2010</a:t>
            </a:fld>
            <a:endParaRPr lang="fr-CA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fr-CA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6637330-076C-4A69-9FB1-1AFC9D465625}" type="slidenum">
              <a:rPr lang="fr-CA"/>
              <a:pPr/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fr-CA" noProof="0" smtClean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24DDF2D-0652-4409-8CE6-7191974E6CA3}" type="datetimeFigureOut">
              <a:rPr lang="fr-FR"/>
              <a:pPr/>
              <a:t>18/07/2010</a:t>
            </a:fld>
            <a:endParaRPr lang="fr-CA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fr-CA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6DD877E-770E-4A31-B41B-016A86DED2E4}" type="slidenum">
              <a:rPr lang="fr-CA"/>
              <a:pPr/>
              <a:t>‹#›</a:t>
            </a:fld>
            <a:endParaRPr lang="fr-C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ce réservé du titre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smtClean="0"/>
              <a:t>Cliquez pour modifier le style du titre</a:t>
            </a:r>
            <a:endParaRPr lang="fr-CA" smtClean="0"/>
          </a:p>
        </p:txBody>
      </p:sp>
      <p:sp>
        <p:nvSpPr>
          <p:cNvPr id="1027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608D5B2C-5F6B-4CE6-AECE-DDC3463EFA9F}" type="datetimeFigureOut">
              <a:rPr lang="fr-FR"/>
              <a:pPr/>
              <a:t>18/07/2010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1F2EE034-20D4-4469-A32B-EB7081C40DB9}" type="slidenum">
              <a:rPr lang="fr-CA"/>
              <a:pPr/>
              <a:t>‹#›</a:t>
            </a:fld>
            <a:endParaRPr lang="fr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diagramLayout" Target="../diagrams/layout3.xml"/><Relationship Id="rId7" Type="http://schemas.openxmlformats.org/officeDocument/2006/relationships/image" Target="../media/image16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7.png"/><Relationship Id="rId4" Type="http://schemas.openxmlformats.org/officeDocument/2006/relationships/oleObject" Target="../embeddings/oleObject2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jpe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jpeg"/><Relationship Id="rId4" Type="http://schemas.openxmlformats.org/officeDocument/2006/relationships/image" Target="../media/image27.jpeg"/><Relationship Id="rId9" Type="http://schemas.openxmlformats.org/officeDocument/2006/relationships/image" Target="../media/image3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diagramLayout" Target="../diagrams/layout1.xml"/><Relationship Id="rId7" Type="http://schemas.openxmlformats.org/officeDocument/2006/relationships/image" Target="../media/image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re 1"/>
          <p:cNvSpPr>
            <a:spLocks noGrp="1"/>
          </p:cNvSpPr>
          <p:nvPr>
            <p:ph type="ctrTitle"/>
          </p:nvPr>
        </p:nvSpPr>
        <p:spPr>
          <a:xfrm>
            <a:off x="762000" y="4267200"/>
            <a:ext cx="7772400" cy="869950"/>
          </a:xfrm>
        </p:spPr>
        <p:txBody>
          <a:bodyPr/>
          <a:lstStyle/>
          <a:p>
            <a:r>
              <a:rPr lang="fr-CA" dirty="0" smtClean="0">
                <a:solidFill>
                  <a:schemeClr val="bg1"/>
                </a:solidFill>
              </a:rPr>
              <a:t>TÌM </a:t>
            </a:r>
            <a:r>
              <a:rPr lang="fr-CA" dirty="0" err="1" smtClean="0">
                <a:solidFill>
                  <a:schemeClr val="bg1"/>
                </a:solidFill>
              </a:rPr>
              <a:t>HiỂU</a:t>
            </a:r>
            <a:r>
              <a:rPr lang="fr-CA" dirty="0" smtClean="0">
                <a:solidFill>
                  <a:schemeClr val="bg1"/>
                </a:solidFill>
              </a:rPr>
              <a:t> KỸ THUẬT PHÁT </a:t>
            </a:r>
            <a:r>
              <a:rPr lang="fr-CA" dirty="0" err="1" smtClean="0">
                <a:solidFill>
                  <a:schemeClr val="bg1"/>
                </a:solidFill>
              </a:rPr>
              <a:t>HiỆN</a:t>
            </a:r>
            <a:r>
              <a:rPr lang="fr-CA" dirty="0" smtClean="0">
                <a:solidFill>
                  <a:schemeClr val="bg1"/>
                </a:solidFill>
              </a:rPr>
              <a:t> NGƯỜI TRONG VIDEO GIÁM SÁT LỚP HỌC</a:t>
            </a:r>
          </a:p>
        </p:txBody>
      </p:sp>
      <p:sp>
        <p:nvSpPr>
          <p:cNvPr id="2051" name="Sous-titre 2"/>
          <p:cNvSpPr>
            <a:spLocks noGrp="1"/>
          </p:cNvSpPr>
          <p:nvPr>
            <p:ph type="subTitle" idx="1"/>
          </p:nvPr>
        </p:nvSpPr>
        <p:spPr>
          <a:xfrm>
            <a:off x="1371600" y="5100638"/>
            <a:ext cx="6400800" cy="1400175"/>
          </a:xfrm>
        </p:spPr>
        <p:txBody>
          <a:bodyPr/>
          <a:lstStyle/>
          <a:p>
            <a:endParaRPr lang="fr-CA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/>
          <a:lstStyle/>
          <a:p>
            <a:pPr lvl="0"/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quả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81200" y="1143000"/>
            <a:ext cx="5572125" cy="219075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8" name="Picture 7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76230" y="4267200"/>
            <a:ext cx="3095970" cy="2323301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9" name="Down Arrow 8"/>
          <p:cNvSpPr/>
          <p:nvPr/>
        </p:nvSpPr>
        <p:spPr>
          <a:xfrm>
            <a:off x="4343400" y="3505200"/>
            <a:ext cx="609600" cy="609600"/>
          </a:xfrm>
          <a:prstGeom prst="down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Upper body detection </a:t>
            </a:r>
            <a:br>
              <a:rPr lang="en-US" dirty="0" smtClean="0"/>
            </a:br>
            <a:r>
              <a:rPr lang="en-US" dirty="0" smtClean="0"/>
              <a:t>by SVM + HOG 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/>
          <a:lstStyle/>
          <a:p>
            <a:pPr lvl="0"/>
            <a:r>
              <a:rPr lang="en-US" dirty="0" smtClean="0"/>
              <a:t>Upper body detection by SVM + HOG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</a:t>
            </a:r>
            <a:r>
              <a:rPr lang="en-US" dirty="0" err="1" smtClean="0"/>
              <a:t>đầu</a:t>
            </a:r>
            <a:r>
              <a:rPr lang="en-US" dirty="0" smtClean="0"/>
              <a:t> </a:t>
            </a:r>
            <a:r>
              <a:rPr lang="en-US" dirty="0" err="1" smtClean="0"/>
              <a:t>vào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Khu</a:t>
            </a:r>
            <a:r>
              <a:rPr lang="en-US" dirty="0" smtClean="0"/>
              <a:t> </a:t>
            </a:r>
            <a:r>
              <a:rPr lang="en-US" dirty="0" err="1" smtClean="0"/>
              <a:t>vực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màu</a:t>
            </a:r>
            <a:r>
              <a:rPr lang="en-US" dirty="0" smtClean="0"/>
              <a:t> </a:t>
            </a:r>
            <a:r>
              <a:rPr lang="en-US" dirty="0" err="1" smtClean="0"/>
              <a:t>tóc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endParaRPr lang="en-US" dirty="0" smtClean="0"/>
          </a:p>
          <a:p>
            <a:r>
              <a:rPr lang="en-US" dirty="0" err="1" smtClean="0"/>
              <a:t>Mục</a:t>
            </a:r>
            <a:r>
              <a:rPr lang="en-US" dirty="0" smtClean="0"/>
              <a:t> </a:t>
            </a:r>
            <a:r>
              <a:rPr lang="en-US" dirty="0" err="1" smtClean="0"/>
              <a:t>tiêu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thân</a:t>
            </a:r>
            <a:r>
              <a:rPr lang="en-US" dirty="0" smtClean="0"/>
              <a:t> </a:t>
            </a:r>
            <a:r>
              <a:rPr lang="en-US" dirty="0" err="1" smtClean="0"/>
              <a:t>trên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/>
        </p:nvGraphicFramePr>
        <p:xfrm>
          <a:off x="1905000" y="2362200"/>
          <a:ext cx="6477000" cy="3733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/>
          <a:lstStyle/>
          <a:p>
            <a:pPr lvl="0"/>
            <a:r>
              <a:rPr lang="en-US" dirty="0" smtClean="0"/>
              <a:t>Upper body detection by SVM + HOG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Ý </a:t>
            </a:r>
            <a:r>
              <a:rPr lang="en-US" dirty="0" err="1" smtClean="0"/>
              <a:t>tưởng</a:t>
            </a:r>
            <a:r>
              <a:rPr lang="en-US" dirty="0" smtClean="0"/>
              <a:t> </a:t>
            </a:r>
            <a:r>
              <a:rPr lang="en-US" dirty="0" err="1" smtClean="0"/>
              <a:t>chính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phương</a:t>
            </a:r>
            <a:r>
              <a:rPr lang="en-US" dirty="0" smtClean="0"/>
              <a:t> </a:t>
            </a:r>
            <a:r>
              <a:rPr lang="en-US" dirty="0" err="1" smtClean="0"/>
              <a:t>pháp</a:t>
            </a:r>
            <a:endParaRPr lang="en-US" dirty="0"/>
          </a:p>
        </p:txBody>
      </p:sp>
      <p:pic>
        <p:nvPicPr>
          <p:cNvPr id="7" name="Picture 1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362200" y="2259806"/>
            <a:ext cx="2362200" cy="155019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08898" name="Picture 2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286000" y="4572000"/>
            <a:ext cx="2438400" cy="160020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Histogram of gradient (HOG)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"/>
          <p:cNvSpPr>
            <a:spLocks noGrp="1" noChangeArrowheads="1"/>
          </p:cNvSpPr>
          <p:nvPr>
            <p:ph type="title"/>
          </p:nvPr>
        </p:nvSpPr>
        <p:spPr>
          <a:xfrm>
            <a:off x="424801" y="0"/>
            <a:ext cx="8228160" cy="1144921"/>
          </a:xfrm>
        </p:spPr>
        <p:txBody>
          <a:bodyPr/>
          <a:lstStyle/>
          <a:p>
            <a:pPr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fi-FI" dirty="0" smtClean="0"/>
              <a:t>Rút trích đặc trưng</a:t>
            </a:r>
          </a:p>
        </p:txBody>
      </p:sp>
      <p:sp>
        <p:nvSpPr>
          <p:cNvPr id="512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6481" y="1604329"/>
            <a:ext cx="8228160" cy="4526396"/>
          </a:xfrm>
        </p:spPr>
        <p:txBody>
          <a:bodyPr/>
          <a:lstStyle/>
          <a:p>
            <a:pPr marL="391686" indent="-293764">
              <a:buClr>
                <a:srgbClr val="0066CC"/>
              </a:buClr>
              <a:buSzPct val="45000"/>
              <a:buFont typeface="Wingdings" charset="2"/>
              <a:buChar char="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fi-FI" u="sng" dirty="0" smtClean="0"/>
              <a:t>Ý tưởng</a:t>
            </a:r>
            <a:r>
              <a:rPr lang="fi-FI" dirty="0" smtClean="0"/>
              <a:t> :</a:t>
            </a:r>
          </a:p>
          <a:p>
            <a:pPr marL="391686" indent="-293764">
              <a:buClr>
                <a:srgbClr val="0066CC"/>
              </a:buClr>
              <a:buSzPct val="45000"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fi-FI" dirty="0" smtClean="0"/>
              <a:t>	Hình dạng và trạng thái xuất hiện (appearance) của vật có thể được đặc trưng bằng sự phân bố về gradient và hướng của cạnh (edge direction).</a:t>
            </a:r>
          </a:p>
        </p:txBody>
      </p:sp>
      <p:sp>
        <p:nvSpPr>
          <p:cNvPr id="5124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9BB195A-C534-455B-AA63-3806E3A9894F}" type="slidenum">
              <a:rPr lang="fi-FI" smtClean="0">
                <a:ea typeface="DejaVu Sans" charset="0"/>
              </a:rPr>
              <a:pPr/>
              <a:t>15</a:t>
            </a:fld>
            <a:endParaRPr lang="fi-FI" smtClean="0">
              <a:ea typeface="DejaVu Sans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"/>
          <p:cNvSpPr>
            <a:spLocks noGrp="1" noChangeArrowheads="1"/>
          </p:cNvSpPr>
          <p:nvPr>
            <p:ph type="title"/>
          </p:nvPr>
        </p:nvSpPr>
        <p:spPr>
          <a:xfrm>
            <a:off x="424801" y="40324"/>
            <a:ext cx="8228160" cy="1062832"/>
          </a:xfrm>
        </p:spPr>
        <p:txBody>
          <a:bodyPr/>
          <a:lstStyle/>
          <a:p>
            <a:pPr eaLnBrk="1"/>
            <a:r>
              <a:rPr lang="fi-FI" smtClean="0"/>
              <a:t>Rút trích đặc trưng</a:t>
            </a:r>
            <a:endParaRPr lang="en-US" smtClean="0"/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30400" y="1066800"/>
            <a:ext cx="3499200" cy="5700790"/>
          </a:xfrm>
        </p:spPr>
        <p:txBody>
          <a:bodyPr/>
          <a:lstStyle/>
          <a:p>
            <a:pPr lvl="1" eaLnBrk="1">
              <a:buClr>
                <a:srgbClr val="0066CC"/>
              </a:buClr>
              <a:buSzPct val="45000"/>
              <a:buFont typeface="Wingdings" charset="2"/>
              <a:buChar char=""/>
            </a:pPr>
            <a:r>
              <a:rPr lang="fi-FI" dirty="0" smtClean="0"/>
              <a:t>Tính toán HOG</a:t>
            </a:r>
          </a:p>
          <a:p>
            <a:pPr lvl="2" eaLnBrk="1">
              <a:buClr>
                <a:srgbClr val="0066CC"/>
              </a:buClr>
              <a:buSzPct val="45000"/>
              <a:buFont typeface="Wingdings" charset="2"/>
              <a:buChar char=""/>
            </a:pPr>
            <a:r>
              <a:rPr lang="fi-FI" dirty="0" smtClean="0"/>
              <a:t>Chuẩn hóa ảnh</a:t>
            </a:r>
          </a:p>
          <a:p>
            <a:pPr lvl="2" eaLnBrk="1">
              <a:buClr>
                <a:srgbClr val="0066CC"/>
              </a:buClr>
              <a:buSzPct val="45000"/>
              <a:buFont typeface="Wingdings" charset="2"/>
              <a:buChar char=""/>
            </a:pPr>
            <a:r>
              <a:rPr lang="fi-FI" dirty="0" smtClean="0"/>
              <a:t>Tính gradient</a:t>
            </a:r>
          </a:p>
          <a:p>
            <a:pPr lvl="2" eaLnBrk="1">
              <a:buClr>
                <a:srgbClr val="0066CC"/>
              </a:buClr>
              <a:buSzPct val="45000"/>
              <a:buFont typeface="Wingdings" charset="2"/>
              <a:buChar char=""/>
            </a:pPr>
            <a:r>
              <a:rPr lang="fi-FI" dirty="0" smtClean="0"/>
              <a:t>Tính HOG cho từng cell</a:t>
            </a:r>
          </a:p>
          <a:p>
            <a:pPr lvl="1" eaLnBrk="1">
              <a:buClr>
                <a:srgbClr val="0066CC"/>
              </a:buClr>
              <a:buSzPct val="45000"/>
              <a:buFont typeface="Wingdings" charset="2"/>
              <a:buChar char=""/>
            </a:pPr>
            <a:r>
              <a:rPr lang="fi-FI" dirty="0" smtClean="0"/>
              <a:t>Thu thập HOG</a:t>
            </a:r>
          </a:p>
          <a:p>
            <a:pPr lvl="2" eaLnBrk="1">
              <a:buClr>
                <a:srgbClr val="0066CC"/>
              </a:buClr>
              <a:buSzPct val="45000"/>
              <a:buFont typeface="Wingdings" charset="2"/>
              <a:buChar char=""/>
            </a:pPr>
            <a:r>
              <a:rPr lang="fi-FI" dirty="0" smtClean="0"/>
              <a:t>Tính và chuẩn hóa vector đặc trưng cho từng block </a:t>
            </a:r>
          </a:p>
          <a:p>
            <a:pPr lvl="2" eaLnBrk="1">
              <a:buClr>
                <a:srgbClr val="0066CC"/>
              </a:buClr>
              <a:buSzPct val="45000"/>
              <a:buFont typeface="Wingdings" charset="2"/>
              <a:buChar char=""/>
            </a:pPr>
            <a:r>
              <a:rPr lang="fi-FI" dirty="0" smtClean="0"/>
              <a:t>Thu thập các đặc trưng HOG cho các cửa sổ</a:t>
            </a:r>
          </a:p>
          <a:p>
            <a:pPr eaLnBrk="1">
              <a:buClr>
                <a:srgbClr val="0066CC"/>
              </a:buClr>
              <a:buSzPct val="45000"/>
              <a:buFont typeface="Wingdings" charset="2"/>
              <a:buChar char=""/>
            </a:pPr>
            <a:endParaRPr lang="fi-FI" dirty="0" smtClean="0"/>
          </a:p>
          <a:p>
            <a:pPr eaLnBrk="1">
              <a:buClr>
                <a:srgbClr val="0066CC"/>
              </a:buClr>
              <a:buSzPct val="45000"/>
              <a:buFont typeface="Wingdings" charset="2"/>
              <a:buNone/>
            </a:pPr>
            <a:endParaRPr lang="fi-FI" dirty="0" smtClean="0"/>
          </a:p>
        </p:txBody>
      </p:sp>
      <p:sp>
        <p:nvSpPr>
          <p:cNvPr id="615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123A162-20FF-4C59-8904-772CC94F1AD3}" type="slidenum">
              <a:rPr lang="fi-FI" smtClean="0">
                <a:ea typeface="DejaVu Sans" charset="0"/>
              </a:rPr>
              <a:pPr/>
              <a:t>16</a:t>
            </a:fld>
            <a:endParaRPr lang="fi-FI" smtClean="0">
              <a:ea typeface="DejaVu Sans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76675" y="1209675"/>
            <a:ext cx="4886325" cy="51911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US" smtClean="0"/>
              <a:t>Chuẩn hóa ảnh</a:t>
            </a: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>
          <a:xfrm>
            <a:off x="456481" y="1604329"/>
            <a:ext cx="3791520" cy="4870591"/>
          </a:xfrm>
        </p:spPr>
        <p:txBody>
          <a:bodyPr/>
          <a:lstStyle/>
          <a:p>
            <a:pPr eaLnBrk="1">
              <a:buFont typeface="Wingdings" charset="2"/>
              <a:buChar char="§"/>
            </a:pPr>
            <a:r>
              <a:rPr lang="en-US" smtClean="0"/>
              <a:t>Cân bằng Histogram</a:t>
            </a:r>
          </a:p>
          <a:p>
            <a:pPr eaLnBrk="1">
              <a:buFont typeface="Wingdings" charset="2"/>
              <a:buChar char="§"/>
            </a:pPr>
            <a:r>
              <a:rPr lang="en-US" smtClean="0"/>
              <a:t>Làm giảm đi ảnh hưởng của sự thay đổi ánh sáng và shadowing ( che chắn)</a:t>
            </a:r>
          </a:p>
          <a:p>
            <a:pPr eaLnBrk="1">
              <a:buFont typeface="Wingdings" charset="2"/>
              <a:buChar char="§"/>
            </a:pPr>
            <a:endParaRPr lang="en-US" smtClean="0"/>
          </a:p>
          <a:p>
            <a:pPr eaLnBrk="1">
              <a:buFont typeface="Times New Roman" pitchFamily="16" charset="0"/>
              <a:buNone/>
            </a:pPr>
            <a:endParaRPr lang="en-US" smtClean="0"/>
          </a:p>
        </p:txBody>
      </p:sp>
      <p:sp>
        <p:nvSpPr>
          <p:cNvPr id="7173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912AB325-529E-42A4-BE37-71201BEB2D0E}" type="slidenum">
              <a:rPr lang="fi-FI" smtClean="0">
                <a:ea typeface="DejaVu Sans" charset="0"/>
              </a:rPr>
              <a:pPr/>
              <a:t>17</a:t>
            </a:fld>
            <a:endParaRPr lang="fi-FI" smtClean="0">
              <a:ea typeface="DejaVu Sans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181475" y="1209675"/>
            <a:ext cx="4886325" cy="51911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Rectangle 6"/>
          <p:cNvSpPr/>
          <p:nvPr/>
        </p:nvSpPr>
        <p:spPr>
          <a:xfrm>
            <a:off x="4267200" y="2209800"/>
            <a:ext cx="4724400" cy="68580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US" smtClean="0"/>
              <a:t>Tính gradient</a:t>
            </a:r>
          </a:p>
        </p:txBody>
      </p:sp>
      <p:sp>
        <p:nvSpPr>
          <p:cNvPr id="102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>
              <a:buFont typeface="Times New Roman" pitchFamily="16" charset="0"/>
              <a:buNone/>
            </a:pPr>
            <a:r>
              <a:rPr lang="en-US" smtClean="0"/>
              <a:t>Lấy gradient theo chiều x:</a:t>
            </a:r>
          </a:p>
          <a:p>
            <a:pPr eaLnBrk="1">
              <a:buFont typeface="Times New Roman" pitchFamily="16" charset="0"/>
              <a:buNone/>
            </a:pPr>
            <a:r>
              <a:rPr lang="en-US" smtClean="0">
                <a:sym typeface="Wingdings" charset="2"/>
              </a:rPr>
              <a:t> Ảnh X-Gradient </a:t>
            </a:r>
            <a:endParaRPr lang="en-US" smtClean="0"/>
          </a:p>
          <a:p>
            <a:pPr eaLnBrk="1">
              <a:buFont typeface="Times New Roman" pitchFamily="16" charset="0"/>
              <a:buNone/>
            </a:pPr>
            <a:endParaRPr lang="en-US" smtClean="0"/>
          </a:p>
          <a:p>
            <a:pPr eaLnBrk="1">
              <a:buFont typeface="Times New Roman" pitchFamily="16" charset="0"/>
              <a:buNone/>
            </a:pPr>
            <a:endParaRPr lang="en-US" smtClean="0"/>
          </a:p>
          <a:p>
            <a:pPr eaLnBrk="1">
              <a:buFont typeface="Times New Roman" pitchFamily="16" charset="0"/>
              <a:buNone/>
            </a:pPr>
            <a:endParaRPr lang="en-US" smtClean="0"/>
          </a:p>
          <a:p>
            <a:pPr eaLnBrk="1">
              <a:buFont typeface="Times New Roman" pitchFamily="16" charset="0"/>
              <a:buNone/>
            </a:pPr>
            <a:r>
              <a:rPr lang="en-US" smtClean="0"/>
              <a:t>Lấy gradient theo chiều y:</a:t>
            </a:r>
          </a:p>
          <a:p>
            <a:pPr eaLnBrk="1">
              <a:buFont typeface="Times New Roman" pitchFamily="16" charset="0"/>
              <a:buNone/>
            </a:pPr>
            <a:r>
              <a:rPr lang="en-US" smtClean="0">
                <a:sym typeface="Wingdings" charset="2"/>
              </a:rPr>
              <a:t> Ảnh Y-Gradient</a:t>
            </a:r>
            <a:endParaRPr lang="en-US" smtClean="0"/>
          </a:p>
        </p:txBody>
      </p:sp>
      <p:graphicFrame>
        <p:nvGraphicFramePr>
          <p:cNvPr id="1026" name="Object 2"/>
          <p:cNvGraphicFramePr>
            <a:graphicFrameLocks noChangeAspect="1"/>
          </p:cNvGraphicFramePr>
          <p:nvPr/>
        </p:nvGraphicFramePr>
        <p:xfrm>
          <a:off x="3729601" y="5113977"/>
          <a:ext cx="712800" cy="1479035"/>
        </p:xfrm>
        <a:graphic>
          <a:graphicData uri="http://schemas.openxmlformats.org/presentationml/2006/ole">
            <p:oleObj spid="_x0000_s176130" name="Equation" r:id="rId3" imgW="342720" imgH="711000" progId="Equation.3">
              <p:embed/>
            </p:oleObj>
          </a:graphicData>
        </a:graphic>
      </p:graphicFrame>
      <p:graphicFrame>
        <p:nvGraphicFramePr>
          <p:cNvPr id="1027" name="Object 3"/>
          <p:cNvGraphicFramePr>
            <a:graphicFrameLocks noChangeAspect="1"/>
          </p:cNvGraphicFramePr>
          <p:nvPr/>
        </p:nvGraphicFramePr>
        <p:xfrm>
          <a:off x="1915200" y="2975353"/>
          <a:ext cx="1555200" cy="489651"/>
        </p:xfrm>
        <a:graphic>
          <a:graphicData uri="http://schemas.openxmlformats.org/presentationml/2006/ole">
            <p:oleObj spid="_x0000_s176131" name="Equation" r:id="rId4" imgW="685800" imgH="215640" progId="Equation.3">
              <p:embed/>
            </p:oleObj>
          </a:graphicData>
        </a:graphic>
      </p:graphicFrame>
      <p:sp>
        <p:nvSpPr>
          <p:cNvPr id="1031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0375A066-F0AB-4391-BF69-5B55E3DEC821}" type="slidenum">
              <a:rPr lang="fi-FI" smtClean="0">
                <a:ea typeface="DejaVu Sans" charset="0"/>
              </a:rPr>
              <a:pPr/>
              <a:t>18</a:t>
            </a:fld>
            <a:endParaRPr lang="fi-FI" smtClean="0">
              <a:ea typeface="DejaVu Sans" charset="0"/>
            </a:endParaRPr>
          </a:p>
        </p:txBody>
      </p:sp>
      <p:pic>
        <p:nvPicPr>
          <p:cNvPr id="8" name="Picture 7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105400" y="1285875"/>
            <a:ext cx="3962400" cy="51911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Rectangle 8"/>
          <p:cNvSpPr/>
          <p:nvPr/>
        </p:nvSpPr>
        <p:spPr>
          <a:xfrm>
            <a:off x="5181600" y="2971800"/>
            <a:ext cx="3886200" cy="68580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US" smtClean="0"/>
              <a:t>Tính gradient</a:t>
            </a:r>
          </a:p>
        </p:txBody>
      </p:sp>
      <p:sp>
        <p:nvSpPr>
          <p:cNvPr id="819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>
              <a:buFont typeface="Times New Roman" pitchFamily="16" charset="0"/>
              <a:buNone/>
            </a:pPr>
            <a:r>
              <a:rPr lang="en-US" smtClean="0"/>
              <a:t>Hướng (orientation)</a:t>
            </a:r>
          </a:p>
          <a:p>
            <a:pPr eaLnBrk="1">
              <a:buFont typeface="Times New Roman" pitchFamily="16" charset="0"/>
              <a:buNone/>
            </a:pPr>
            <a:r>
              <a:rPr lang="en-US" smtClean="0"/>
              <a:t>Biên độ (magnitude)</a:t>
            </a:r>
          </a:p>
        </p:txBody>
      </p:sp>
      <p:cxnSp>
        <p:nvCxnSpPr>
          <p:cNvPr id="8197" name="Straight Arrow Connector 5"/>
          <p:cNvCxnSpPr>
            <a:cxnSpLocks noChangeShapeType="1"/>
          </p:cNvCxnSpPr>
          <p:nvPr/>
        </p:nvCxnSpPr>
        <p:spPr bwMode="auto">
          <a:xfrm>
            <a:off x="1008001" y="3429001"/>
            <a:ext cx="2268000" cy="144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8198" name="Straight Arrow Connector 7"/>
          <p:cNvCxnSpPr>
            <a:cxnSpLocks noChangeShapeType="1"/>
          </p:cNvCxnSpPr>
          <p:nvPr/>
        </p:nvCxnSpPr>
        <p:spPr bwMode="auto">
          <a:xfrm rot="5400000">
            <a:off x="-190205" y="4627207"/>
            <a:ext cx="2397851" cy="144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8199" name="Straight Arrow Connector 11"/>
          <p:cNvCxnSpPr>
            <a:cxnSpLocks noChangeShapeType="1"/>
          </p:cNvCxnSpPr>
          <p:nvPr/>
        </p:nvCxnSpPr>
        <p:spPr bwMode="auto">
          <a:xfrm rot="16200000" flipH="1">
            <a:off x="943075" y="3493927"/>
            <a:ext cx="2397851" cy="226800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8200" name="Straight Connector 33"/>
          <p:cNvCxnSpPr>
            <a:cxnSpLocks noChangeShapeType="1"/>
          </p:cNvCxnSpPr>
          <p:nvPr/>
        </p:nvCxnSpPr>
        <p:spPr bwMode="auto">
          <a:xfrm rot="5400000">
            <a:off x="2075634" y="4627927"/>
            <a:ext cx="2399292" cy="1440"/>
          </a:xfrm>
          <a:prstGeom prst="line">
            <a:avLst/>
          </a:prstGeom>
          <a:noFill/>
          <a:ln w="9525" algn="ctr">
            <a:solidFill>
              <a:schemeClr val="tx1"/>
            </a:solidFill>
            <a:prstDash val="sysDash"/>
            <a:round/>
            <a:headEnd/>
            <a:tailEnd/>
          </a:ln>
        </p:spPr>
      </p:cxnSp>
      <p:cxnSp>
        <p:nvCxnSpPr>
          <p:cNvPr id="8201" name="Straight Connector 34"/>
          <p:cNvCxnSpPr>
            <a:cxnSpLocks noChangeShapeType="1"/>
          </p:cNvCxnSpPr>
          <p:nvPr/>
        </p:nvCxnSpPr>
        <p:spPr bwMode="auto">
          <a:xfrm>
            <a:off x="1008001" y="5826852"/>
            <a:ext cx="2268000" cy="1441"/>
          </a:xfrm>
          <a:prstGeom prst="line">
            <a:avLst/>
          </a:prstGeom>
          <a:noFill/>
          <a:ln w="9525" algn="ctr">
            <a:solidFill>
              <a:schemeClr val="tx1"/>
            </a:solidFill>
            <a:prstDash val="sysDash"/>
            <a:round/>
            <a:headEnd/>
            <a:tailEnd/>
          </a:ln>
        </p:spPr>
      </p:cxnSp>
      <p:sp>
        <p:nvSpPr>
          <p:cNvPr id="8202" name="TextBox 38"/>
          <p:cNvSpPr txBox="1">
            <a:spLocks noChangeArrowheads="1"/>
          </p:cNvSpPr>
          <p:nvPr/>
        </p:nvSpPr>
        <p:spPr bwMode="auto">
          <a:xfrm>
            <a:off x="2174401" y="3040160"/>
            <a:ext cx="1283200" cy="3607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2945" tIns="41473" rIns="82945" bIns="41473">
            <a:spAutoFit/>
          </a:bodyPr>
          <a:lstStyle/>
          <a:p>
            <a:r>
              <a:rPr lang="en-US"/>
              <a:t>X-Gradient</a:t>
            </a:r>
          </a:p>
        </p:txBody>
      </p:sp>
      <p:sp>
        <p:nvSpPr>
          <p:cNvPr id="8203" name="TextBox 39"/>
          <p:cNvSpPr txBox="1">
            <a:spLocks noChangeArrowheads="1"/>
          </p:cNvSpPr>
          <p:nvPr/>
        </p:nvSpPr>
        <p:spPr bwMode="auto">
          <a:xfrm>
            <a:off x="295201" y="5891659"/>
            <a:ext cx="1262040" cy="3607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2945" tIns="41473" rIns="82945" bIns="41473">
            <a:spAutoFit/>
          </a:bodyPr>
          <a:lstStyle/>
          <a:p>
            <a:r>
              <a:rPr lang="en-US"/>
              <a:t>Y-Gradient</a:t>
            </a:r>
          </a:p>
        </p:txBody>
      </p:sp>
      <p:sp>
        <p:nvSpPr>
          <p:cNvPr id="8204" name="TextBox 40"/>
          <p:cNvSpPr txBox="1">
            <a:spLocks noChangeArrowheads="1"/>
          </p:cNvSpPr>
          <p:nvPr/>
        </p:nvSpPr>
        <p:spPr bwMode="auto">
          <a:xfrm>
            <a:off x="1720800" y="3623421"/>
            <a:ext cx="1296024" cy="3607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2945" tIns="41473" rIns="82945" bIns="41473">
            <a:spAutoFit/>
          </a:bodyPr>
          <a:lstStyle/>
          <a:p>
            <a:r>
              <a:rPr lang="en-US"/>
              <a:t>Orientation</a:t>
            </a:r>
          </a:p>
        </p:txBody>
      </p:sp>
      <p:sp>
        <p:nvSpPr>
          <p:cNvPr id="42" name="Arc 41"/>
          <p:cNvSpPr/>
          <p:nvPr/>
        </p:nvSpPr>
        <p:spPr bwMode="auto">
          <a:xfrm>
            <a:off x="1461600" y="3429001"/>
            <a:ext cx="259200" cy="583261"/>
          </a:xfrm>
          <a:prstGeom prst="arc">
            <a:avLst>
              <a:gd name="adj1" fmla="val 16200000"/>
              <a:gd name="adj2" fmla="val 5494079"/>
            </a:avLst>
          </a:prstGeom>
          <a:solidFill>
            <a:schemeClr val="bg1">
              <a:alpha val="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82945" tIns="41473" rIns="82945" bIns="41473"/>
          <a:lstStyle/>
          <a:p>
            <a:pPr>
              <a:defRPr/>
            </a:pPr>
            <a:endParaRPr lang="en-US">
              <a:ea typeface="+mn-ea"/>
            </a:endParaRPr>
          </a:p>
        </p:txBody>
      </p:sp>
      <p:sp>
        <p:nvSpPr>
          <p:cNvPr id="8206" name="TextBox 42"/>
          <p:cNvSpPr txBox="1">
            <a:spLocks noChangeArrowheads="1"/>
          </p:cNvSpPr>
          <p:nvPr/>
        </p:nvSpPr>
        <p:spPr bwMode="auto">
          <a:xfrm rot="2790492">
            <a:off x="1875317" y="4484993"/>
            <a:ext cx="1244728" cy="3607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2945" tIns="41473" rIns="82945" bIns="41473">
            <a:spAutoFit/>
          </a:bodyPr>
          <a:lstStyle/>
          <a:p>
            <a:r>
              <a:rPr lang="en-US"/>
              <a:t>Magnitude</a:t>
            </a:r>
          </a:p>
        </p:txBody>
      </p:sp>
      <p:sp>
        <p:nvSpPr>
          <p:cNvPr id="8207" name="Slide Number Placeholder 1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120871F-FC69-4543-9656-45CD1F3D82FA}" type="slidenum">
              <a:rPr lang="fi-FI" smtClean="0">
                <a:ea typeface="DejaVu Sans" charset="0"/>
              </a:rPr>
              <a:pPr/>
              <a:t>19</a:t>
            </a:fld>
            <a:endParaRPr lang="fi-FI" smtClean="0">
              <a:ea typeface="DejaVu Sans" charset="0"/>
            </a:endParaRPr>
          </a:p>
        </p:txBody>
      </p:sp>
      <p:pic>
        <p:nvPicPr>
          <p:cNvPr id="16" name="Picture 15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105275" y="1285875"/>
            <a:ext cx="4886325" cy="51911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" name="Rectangle 16"/>
          <p:cNvSpPr/>
          <p:nvPr/>
        </p:nvSpPr>
        <p:spPr>
          <a:xfrm>
            <a:off x="4267200" y="2971800"/>
            <a:ext cx="4724400" cy="68580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Nội</a:t>
            </a:r>
            <a:r>
              <a:rPr lang="en-US" dirty="0" smtClean="0"/>
              <a:t> dung </a:t>
            </a:r>
            <a:r>
              <a:rPr lang="en-US" dirty="0" err="1" smtClean="0"/>
              <a:t>trình</a:t>
            </a:r>
            <a:r>
              <a:rPr lang="en-US" dirty="0" smtClean="0"/>
              <a:t> </a:t>
            </a:r>
            <a:r>
              <a:rPr lang="en-US" dirty="0" err="1" smtClean="0"/>
              <a:t>bày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Giới</a:t>
            </a:r>
            <a:r>
              <a:rPr lang="en-US" dirty="0" smtClean="0"/>
              <a:t> </a:t>
            </a:r>
            <a:r>
              <a:rPr lang="en-US" dirty="0" err="1" smtClean="0"/>
              <a:t>thiệu</a:t>
            </a:r>
            <a:r>
              <a:rPr lang="en-US" dirty="0" smtClean="0"/>
              <a:t> </a:t>
            </a:r>
            <a:r>
              <a:rPr lang="en-US" dirty="0" err="1" smtClean="0"/>
              <a:t>bài</a:t>
            </a:r>
            <a:r>
              <a:rPr lang="en-US" dirty="0" smtClean="0"/>
              <a:t> </a:t>
            </a:r>
            <a:r>
              <a:rPr lang="en-US" dirty="0" err="1" smtClean="0"/>
              <a:t>toán</a:t>
            </a:r>
            <a:r>
              <a:rPr lang="en-US" dirty="0" smtClean="0"/>
              <a:t> </a:t>
            </a:r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học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lớp</a:t>
            </a:r>
            <a:r>
              <a:rPr lang="en-US" dirty="0" smtClean="0"/>
              <a:t> </a:t>
            </a:r>
            <a:r>
              <a:rPr lang="en-US" dirty="0" err="1" smtClean="0"/>
              <a:t>học</a:t>
            </a:r>
            <a:endParaRPr lang="en-US" dirty="0" smtClean="0"/>
          </a:p>
          <a:p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màu</a:t>
            </a:r>
            <a:r>
              <a:rPr lang="en-US" dirty="0" smtClean="0"/>
              <a:t> </a:t>
            </a:r>
            <a:r>
              <a:rPr lang="en-US" dirty="0" err="1" smtClean="0"/>
              <a:t>tóc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endParaRPr lang="en-US" dirty="0" smtClean="0"/>
          </a:p>
          <a:p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thân</a:t>
            </a:r>
            <a:r>
              <a:rPr lang="en-US" dirty="0" smtClean="0"/>
              <a:t> </a:t>
            </a:r>
            <a:r>
              <a:rPr lang="en-US" dirty="0" err="1" smtClean="0"/>
              <a:t>trên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bằng</a:t>
            </a:r>
            <a:r>
              <a:rPr lang="en-US" dirty="0" smtClean="0"/>
              <a:t> SVM </a:t>
            </a:r>
            <a:r>
              <a:rPr lang="en-US" dirty="0" err="1" smtClean="0"/>
              <a:t>và</a:t>
            </a:r>
            <a:r>
              <a:rPr lang="en-US" dirty="0" smtClean="0"/>
              <a:t> HOG</a:t>
            </a:r>
          </a:p>
          <a:p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thân</a:t>
            </a:r>
            <a:r>
              <a:rPr lang="en-US" dirty="0" smtClean="0"/>
              <a:t> </a:t>
            </a:r>
            <a:r>
              <a:rPr lang="en-US" dirty="0" err="1" smtClean="0"/>
              <a:t>trên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bằng</a:t>
            </a:r>
            <a:r>
              <a:rPr lang="en-US" dirty="0" smtClean="0"/>
              <a:t> Omega Shape</a:t>
            </a:r>
          </a:p>
          <a:p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luận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Tính gradient histogram cho từng cell 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52578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220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4F037C5A-B4F0-48A3-B0C8-C661F9A6FB22}" type="slidenum">
              <a:rPr lang="fi-FI" smtClean="0">
                <a:ea typeface="DejaVu Sans" charset="0"/>
              </a:rPr>
              <a:pPr/>
              <a:t>20</a:t>
            </a:fld>
            <a:endParaRPr lang="fi-FI" smtClean="0">
              <a:ea typeface="DejaVu Sans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943600" y="1285875"/>
            <a:ext cx="3048000" cy="51911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Rectangle 6"/>
          <p:cNvSpPr/>
          <p:nvPr/>
        </p:nvSpPr>
        <p:spPr>
          <a:xfrm>
            <a:off x="5943600" y="3657600"/>
            <a:ext cx="3048000" cy="91440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Tính vector đặc trưng cho từng block</a:t>
            </a:r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10244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F6C35293-C729-4DA5-867C-79F0D21A2E31}" type="slidenum">
              <a:rPr lang="fi-FI" smtClean="0">
                <a:ea typeface="DejaVu Sans" charset="0"/>
              </a:rPr>
              <a:pPr/>
              <a:t>21</a:t>
            </a:fld>
            <a:endParaRPr lang="fi-FI" dirty="0" smtClean="0">
              <a:ea typeface="DejaVu Sans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2667000"/>
            <a:ext cx="3147889" cy="24860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105275" y="1285875"/>
            <a:ext cx="4886325" cy="51911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4114800" y="4572000"/>
            <a:ext cx="4876800" cy="99060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US" smtClean="0"/>
              <a:t>Chuẩn hóa block</a:t>
            </a:r>
          </a:p>
        </p:txBody>
      </p:sp>
      <p:sp>
        <p:nvSpPr>
          <p:cNvPr id="11268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0AF049BB-89B7-469D-A81D-C69BB558468D}" type="slidenum">
              <a:rPr lang="fi-FI" smtClean="0">
                <a:ea typeface="DejaVu Sans" charset="0"/>
              </a:rPr>
              <a:pPr/>
              <a:t>22</a:t>
            </a:fld>
            <a:endParaRPr lang="fi-FI" smtClean="0">
              <a:ea typeface="DejaVu Sans" charset="0"/>
            </a:endParaRPr>
          </a:p>
        </p:txBody>
      </p:sp>
      <p:sp>
        <p:nvSpPr>
          <p:cNvPr id="11269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</p:txBody>
      </p:sp>
      <p:pic>
        <p:nvPicPr>
          <p:cNvPr id="21094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62600" y="2362200"/>
            <a:ext cx="159067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1094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562600" y="3352800"/>
            <a:ext cx="15621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10948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562600" y="4267200"/>
            <a:ext cx="16383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TextBox 8"/>
          <p:cNvSpPr txBox="1"/>
          <p:nvPr/>
        </p:nvSpPr>
        <p:spPr>
          <a:xfrm>
            <a:off x="3657600" y="251460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L2-norm: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692604" y="350520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L1-norm: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733800" y="4495800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L1-sqrt: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Thu thập đặc trưng HoG cho từng cửa sổ</a:t>
            </a:r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>
          <a:xfrm>
            <a:off x="489600" y="1614410"/>
            <a:ext cx="8226720" cy="4524955"/>
          </a:xfrm>
        </p:spPr>
        <p:txBody>
          <a:bodyPr/>
          <a:lstStyle/>
          <a:p>
            <a:r>
              <a:rPr lang="en-US" dirty="0" err="1" smtClean="0"/>
              <a:t>Đặc</a:t>
            </a:r>
            <a:r>
              <a:rPr lang="en-US" dirty="0" smtClean="0"/>
              <a:t> </a:t>
            </a:r>
            <a:r>
              <a:rPr lang="en-US" dirty="0" err="1" smtClean="0"/>
              <a:t>trưng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cửa</a:t>
            </a:r>
            <a:r>
              <a:rPr lang="en-US" dirty="0" smtClean="0"/>
              <a:t> </a:t>
            </a:r>
            <a:r>
              <a:rPr lang="en-US" dirty="0" err="1" smtClean="0"/>
              <a:t>sổ</a:t>
            </a:r>
            <a:r>
              <a:rPr lang="en-US" dirty="0" smtClean="0"/>
              <a:t> </a:t>
            </a:r>
            <a:r>
              <a:rPr lang="en-US" dirty="0" err="1" smtClean="0"/>
              <a:t>sẽ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bằng</a:t>
            </a:r>
            <a:r>
              <a:rPr lang="en-US" dirty="0" smtClean="0"/>
              <a:t> </a:t>
            </a:r>
            <a:r>
              <a:rPr lang="en-US" dirty="0" err="1" smtClean="0"/>
              <a:t>cách</a:t>
            </a:r>
            <a:r>
              <a:rPr lang="en-US" dirty="0" smtClean="0"/>
              <a:t> </a:t>
            </a:r>
            <a:r>
              <a:rPr lang="en-US" dirty="0" err="1" smtClean="0"/>
              <a:t>ghép</a:t>
            </a:r>
            <a:r>
              <a:rPr lang="en-US" dirty="0" smtClean="0"/>
              <a:t> </a:t>
            </a:r>
            <a:r>
              <a:rPr lang="en-US" dirty="0" err="1" smtClean="0"/>
              <a:t>từng</a:t>
            </a:r>
            <a:r>
              <a:rPr lang="en-US" dirty="0" smtClean="0"/>
              <a:t> </a:t>
            </a:r>
            <a:r>
              <a:rPr lang="en-US" dirty="0" err="1" smtClean="0"/>
              <a:t>đặc</a:t>
            </a:r>
            <a:r>
              <a:rPr lang="en-US" dirty="0" smtClean="0"/>
              <a:t> </a:t>
            </a:r>
            <a:r>
              <a:rPr lang="en-US" dirty="0" err="1" smtClean="0"/>
              <a:t>trưng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từng</a:t>
            </a:r>
            <a:r>
              <a:rPr lang="en-US" dirty="0" smtClean="0"/>
              <a:t> block </a:t>
            </a:r>
            <a:r>
              <a:rPr lang="en-US" dirty="0" err="1" smtClean="0"/>
              <a:t>tạo</a:t>
            </a:r>
            <a:r>
              <a:rPr lang="en-US" dirty="0" smtClean="0"/>
              <a:t> </a:t>
            </a:r>
            <a:r>
              <a:rPr lang="en-US" dirty="0" err="1" smtClean="0"/>
              <a:t>nên</a:t>
            </a:r>
            <a:r>
              <a:rPr lang="en-US" dirty="0" smtClean="0"/>
              <a:t> </a:t>
            </a:r>
            <a:r>
              <a:rPr lang="en-US" dirty="0" err="1" smtClean="0"/>
              <a:t>cửa</a:t>
            </a:r>
            <a:r>
              <a:rPr lang="en-US" dirty="0" smtClean="0"/>
              <a:t> </a:t>
            </a:r>
            <a:r>
              <a:rPr lang="en-US" dirty="0" err="1" smtClean="0"/>
              <a:t>sổ</a:t>
            </a:r>
            <a:r>
              <a:rPr lang="en-US" dirty="0" smtClean="0"/>
              <a:t> </a:t>
            </a:r>
            <a:r>
              <a:rPr lang="en-US" dirty="0" err="1" smtClean="0"/>
              <a:t>đó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Lưu</a:t>
            </a:r>
            <a:r>
              <a:rPr lang="en-US" dirty="0" smtClean="0"/>
              <a:t> ý : </a:t>
            </a:r>
            <a:r>
              <a:rPr lang="en-US" dirty="0" err="1" smtClean="0"/>
              <a:t>các</a:t>
            </a:r>
            <a:r>
              <a:rPr lang="en-US" dirty="0" smtClean="0"/>
              <a:t> block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lắp</a:t>
            </a:r>
            <a:r>
              <a:rPr lang="en-US" dirty="0" smtClean="0"/>
              <a:t> </a:t>
            </a:r>
            <a:r>
              <a:rPr lang="en-US" dirty="0" err="1" smtClean="0"/>
              <a:t>ghép</a:t>
            </a:r>
            <a:r>
              <a:rPr lang="en-US" dirty="0" smtClean="0"/>
              <a:t> </a:t>
            </a:r>
            <a:r>
              <a:rPr lang="en-US" dirty="0" err="1" smtClean="0"/>
              <a:t>trùng</a:t>
            </a:r>
            <a:r>
              <a:rPr lang="en-US" dirty="0" smtClean="0"/>
              <a:t> </a:t>
            </a:r>
            <a:r>
              <a:rPr lang="en-US" dirty="0" err="1" smtClean="0"/>
              <a:t>lắp</a:t>
            </a:r>
            <a:r>
              <a:rPr lang="en-US" dirty="0" smtClean="0"/>
              <a:t> </a:t>
            </a:r>
            <a:r>
              <a:rPr lang="en-US" dirty="0" err="1" smtClean="0"/>
              <a:t>nhau</a:t>
            </a:r>
            <a:endParaRPr lang="en-US" dirty="0" smtClean="0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5FA7FB5D-AC86-461B-8B6A-ED011EFDE87C}" type="slidenum">
              <a:rPr lang="fi-FI" smtClean="0">
                <a:ea typeface="DejaVu Sans" charset="0"/>
              </a:rPr>
              <a:pPr/>
              <a:t>23</a:t>
            </a:fld>
            <a:endParaRPr lang="fi-FI" dirty="0" smtClean="0">
              <a:ea typeface="DejaVu Sans" charset="0"/>
            </a:endParaRPr>
          </a:p>
        </p:txBody>
      </p:sp>
      <p:grpSp>
        <p:nvGrpSpPr>
          <p:cNvPr id="2" name="Group 10"/>
          <p:cNvGrpSpPr>
            <a:grpSpLocks/>
          </p:cNvGrpSpPr>
          <p:nvPr/>
        </p:nvGrpSpPr>
        <p:grpSpPr bwMode="auto">
          <a:xfrm>
            <a:off x="5791200" y="3962400"/>
            <a:ext cx="2203200" cy="2657079"/>
            <a:chOff x="3040048" y="4065589"/>
            <a:chExt cx="1785950" cy="2500330"/>
          </a:xfrm>
        </p:grpSpPr>
        <p:sp>
          <p:nvSpPr>
            <p:cNvPr id="12294" name="Rectangle 4"/>
            <p:cNvSpPr>
              <a:spLocks noChangeArrowheads="1"/>
            </p:cNvSpPr>
            <p:nvPr/>
          </p:nvSpPr>
          <p:spPr bwMode="auto">
            <a:xfrm>
              <a:off x="3040048" y="4065589"/>
              <a:ext cx="1785950" cy="2500330"/>
            </a:xfrm>
            <a:prstGeom prst="rect">
              <a:avLst/>
            </a:prstGeom>
            <a:solidFill>
              <a:srgbClr val="00B8FF"/>
            </a:solidFill>
            <a:ln w="9525" algn="ctr">
              <a:solidFill>
                <a:schemeClr val="tx1"/>
              </a:solidFill>
              <a:round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12295" name="Rectangle 5"/>
            <p:cNvSpPr>
              <a:spLocks noChangeArrowheads="1"/>
            </p:cNvSpPr>
            <p:nvPr/>
          </p:nvSpPr>
          <p:spPr bwMode="auto">
            <a:xfrm>
              <a:off x="3040048" y="4065589"/>
              <a:ext cx="928694" cy="928694"/>
            </a:xfrm>
            <a:prstGeom prst="rect">
              <a:avLst/>
            </a:prstGeom>
            <a:solidFill>
              <a:srgbClr val="FFC000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296" name="Rectangle 6"/>
            <p:cNvSpPr>
              <a:spLocks noChangeArrowheads="1"/>
            </p:cNvSpPr>
            <p:nvPr/>
          </p:nvSpPr>
          <p:spPr bwMode="auto">
            <a:xfrm>
              <a:off x="3254362" y="4279903"/>
              <a:ext cx="928694" cy="928694"/>
            </a:xfrm>
            <a:prstGeom prst="rect">
              <a:avLst/>
            </a:prstGeom>
            <a:solidFill>
              <a:srgbClr val="FFC000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297" name="Rectangle 7"/>
            <p:cNvSpPr>
              <a:spLocks noChangeArrowheads="1"/>
            </p:cNvSpPr>
            <p:nvPr/>
          </p:nvSpPr>
          <p:spPr bwMode="auto">
            <a:xfrm>
              <a:off x="3468676" y="4565655"/>
              <a:ext cx="928694" cy="928694"/>
            </a:xfrm>
            <a:prstGeom prst="rect">
              <a:avLst/>
            </a:prstGeom>
            <a:solidFill>
              <a:srgbClr val="FFC000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298" name="Rectangle 8"/>
            <p:cNvSpPr>
              <a:spLocks noChangeArrowheads="1"/>
            </p:cNvSpPr>
            <p:nvPr/>
          </p:nvSpPr>
          <p:spPr bwMode="auto">
            <a:xfrm>
              <a:off x="3682990" y="4779969"/>
              <a:ext cx="928694" cy="928694"/>
            </a:xfrm>
            <a:prstGeom prst="rect">
              <a:avLst/>
            </a:prstGeom>
            <a:solidFill>
              <a:srgbClr val="FFC000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299" name="Rectangle 9"/>
            <p:cNvSpPr>
              <a:spLocks noChangeArrowheads="1"/>
            </p:cNvSpPr>
            <p:nvPr/>
          </p:nvSpPr>
          <p:spPr bwMode="auto">
            <a:xfrm>
              <a:off x="3897304" y="4994283"/>
              <a:ext cx="928694" cy="928694"/>
            </a:xfrm>
            <a:prstGeom prst="rect">
              <a:avLst/>
            </a:prstGeom>
            <a:solidFill>
              <a:srgbClr val="FFC000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12" name="Picture 11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62200" y="4876800"/>
            <a:ext cx="2714625" cy="10477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Support </a:t>
            </a:r>
            <a:r>
              <a:rPr lang="en-US" dirty="0" err="1" smtClean="0"/>
              <a:t>VeCTOR</a:t>
            </a:r>
            <a:r>
              <a:rPr lang="en-US" dirty="0" smtClean="0"/>
              <a:t> MACHINES (SVM)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SVM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Bộ</a:t>
            </a:r>
            <a:r>
              <a:rPr lang="en-US" dirty="0" smtClean="0"/>
              <a:t> </a:t>
            </a:r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lớp</a:t>
            </a:r>
            <a:r>
              <a:rPr lang="en-US" dirty="0" smtClean="0"/>
              <a:t> </a:t>
            </a:r>
            <a:r>
              <a:rPr lang="en-US" dirty="0" err="1" smtClean="0"/>
              <a:t>tuyến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loại</a:t>
            </a:r>
            <a:r>
              <a:rPr lang="en-US" dirty="0" smtClean="0"/>
              <a:t> </a:t>
            </a:r>
            <a:r>
              <a:rPr lang="en-US" dirty="0" err="1" smtClean="0"/>
              <a:t>đâu</a:t>
            </a:r>
            <a:r>
              <a:rPr lang="en-US" dirty="0" smtClean="0"/>
              <a:t>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thân</a:t>
            </a:r>
            <a:r>
              <a:rPr lang="en-US" dirty="0" smtClean="0"/>
              <a:t> </a:t>
            </a:r>
            <a:r>
              <a:rPr lang="en-US" dirty="0" err="1" smtClean="0"/>
              <a:t>trên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?</a:t>
            </a:r>
          </a:p>
          <a:p>
            <a:r>
              <a:rPr lang="en-US" dirty="0" err="1" smtClean="0"/>
              <a:t>Trải</a:t>
            </a:r>
            <a:r>
              <a:rPr lang="en-US" dirty="0" smtClean="0"/>
              <a:t> qua </a:t>
            </a:r>
            <a:r>
              <a:rPr lang="en-US" dirty="0" err="1" smtClean="0"/>
              <a:t>hai</a:t>
            </a:r>
            <a:r>
              <a:rPr lang="en-US" dirty="0" smtClean="0"/>
              <a:t> </a:t>
            </a:r>
            <a:r>
              <a:rPr lang="en-US" dirty="0" err="1" smtClean="0"/>
              <a:t>bước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Huấn</a:t>
            </a:r>
            <a:r>
              <a:rPr lang="en-US" dirty="0" smtClean="0"/>
              <a:t> </a:t>
            </a:r>
            <a:r>
              <a:rPr lang="en-US" dirty="0" err="1" smtClean="0"/>
              <a:t>luyện</a:t>
            </a:r>
            <a:r>
              <a:rPr lang="en-US" dirty="0" smtClean="0"/>
              <a:t> </a:t>
            </a:r>
            <a:r>
              <a:rPr lang="en-US" dirty="0" err="1" smtClean="0"/>
              <a:t>dựa</a:t>
            </a:r>
            <a:r>
              <a:rPr lang="en-US" dirty="0" smtClean="0"/>
              <a:t> </a:t>
            </a:r>
            <a:r>
              <a:rPr lang="en-US" dirty="0" err="1" smtClean="0"/>
              <a:t>trên</a:t>
            </a:r>
            <a:r>
              <a:rPr lang="en-US" dirty="0" smtClean="0"/>
              <a:t> </a:t>
            </a:r>
            <a:r>
              <a:rPr lang="en-US" dirty="0" err="1" smtClean="0"/>
              <a:t>tập</a:t>
            </a:r>
            <a:r>
              <a:rPr lang="en-US" dirty="0" smtClean="0"/>
              <a:t> </a:t>
            </a:r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positive </a:t>
            </a:r>
            <a:r>
              <a:rPr lang="en-US" dirty="0" err="1" smtClean="0"/>
              <a:t>và</a:t>
            </a:r>
            <a:r>
              <a:rPr lang="en-US" dirty="0" smtClean="0"/>
              <a:t> negative</a:t>
            </a:r>
          </a:p>
          <a:p>
            <a:pPr lvl="1"/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lớp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err="1" smtClean="0"/>
              <a:t>Huấn</a:t>
            </a:r>
            <a:r>
              <a:rPr lang="en-US" dirty="0" smtClean="0"/>
              <a:t> </a:t>
            </a:r>
            <a:r>
              <a:rPr lang="en-US" dirty="0" err="1" smtClean="0"/>
              <a:t>Luyện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533400" y="2438400"/>
            <a:ext cx="2819400" cy="990600"/>
            <a:chOff x="3962400" y="1447800"/>
            <a:chExt cx="2819400" cy="990600"/>
          </a:xfrm>
        </p:grpSpPr>
        <p:sp>
          <p:nvSpPr>
            <p:cNvPr id="17" name="Oval 16"/>
            <p:cNvSpPr/>
            <p:nvPr/>
          </p:nvSpPr>
          <p:spPr>
            <a:xfrm>
              <a:off x="3962400" y="1447800"/>
              <a:ext cx="2819400" cy="990600"/>
            </a:xfrm>
            <a:prstGeom prst="ellipse">
              <a:avLst/>
            </a:prstGeom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/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486400" y="1752600"/>
              <a:ext cx="457200" cy="457200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pic>
          <p:nvPicPr>
            <p:cNvPr id="7" name="Picture 6"/>
            <p:cNvPicPr/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953000" y="1752600"/>
              <a:ext cx="457200" cy="457200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pic>
          <p:nvPicPr>
            <p:cNvPr id="8" name="Picture 7"/>
            <p:cNvPicPr/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6019800" y="1752600"/>
              <a:ext cx="457200" cy="447675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pic>
          <p:nvPicPr>
            <p:cNvPr id="9" name="Picture 8"/>
            <p:cNvPicPr/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4419600" y="1752600"/>
              <a:ext cx="457200" cy="457200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</p:grpSp>
      <p:sp>
        <p:nvSpPr>
          <p:cNvPr id="11" name="TextBox 10"/>
          <p:cNvSpPr txBox="1"/>
          <p:nvPr/>
        </p:nvSpPr>
        <p:spPr>
          <a:xfrm>
            <a:off x="762000" y="1752600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Positive (</a:t>
            </a:r>
            <a:r>
              <a:rPr lang="en-US" b="1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Nhãn</a:t>
            </a:r>
            <a:r>
              <a:rPr lang="en-US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= 1)</a:t>
            </a:r>
            <a:endParaRPr lang="en-US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4800600" y="2133600"/>
            <a:ext cx="4038600" cy="1524000"/>
            <a:chOff x="-152400" y="-228600"/>
            <a:chExt cx="4038600" cy="1524000"/>
          </a:xfrm>
        </p:grpSpPr>
        <p:sp>
          <p:nvSpPr>
            <p:cNvPr id="18" name="Oval 17"/>
            <p:cNvSpPr/>
            <p:nvPr/>
          </p:nvSpPr>
          <p:spPr>
            <a:xfrm>
              <a:off x="-152400" y="-228600"/>
              <a:ext cx="4038600" cy="1524000"/>
            </a:xfrm>
            <a:prstGeom prst="ellipse">
              <a:avLst/>
            </a:prstGeom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9922" name="Picture 2" descr="E:\Data\Head\neg\pic277.pn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2760546" y="214312"/>
              <a:ext cx="668454" cy="660400"/>
            </a:xfrm>
            <a:prstGeom prst="rect">
              <a:avLst/>
            </a:prstGeom>
            <a:noFill/>
          </p:spPr>
        </p:pic>
        <p:pic>
          <p:nvPicPr>
            <p:cNvPr id="209923" name="Picture 3" descr="E:\Data\Head\neg\pic345.png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1846146" y="214312"/>
              <a:ext cx="732982" cy="700088"/>
            </a:xfrm>
            <a:prstGeom prst="rect">
              <a:avLst/>
            </a:prstGeom>
            <a:noFill/>
          </p:spPr>
        </p:pic>
        <p:pic>
          <p:nvPicPr>
            <p:cNvPr id="209924" name="Picture 4" descr="E:\Data\Head\neg\pic342.png"/>
            <p:cNvPicPr>
              <a:picLocks noChangeAspect="1" noChangeArrowheads="1"/>
            </p:cNvPicPr>
            <p:nvPr/>
          </p:nvPicPr>
          <p:blipFill>
            <a:blip r:embed="rId8" cstate="print"/>
            <a:srcRect/>
            <a:stretch>
              <a:fillRect/>
            </a:stretch>
          </p:blipFill>
          <p:spPr bwMode="auto">
            <a:xfrm>
              <a:off x="1007946" y="290512"/>
              <a:ext cx="686486" cy="508000"/>
            </a:xfrm>
            <a:prstGeom prst="rect">
              <a:avLst/>
            </a:prstGeom>
            <a:noFill/>
          </p:spPr>
        </p:pic>
        <p:pic>
          <p:nvPicPr>
            <p:cNvPr id="209925" name="Picture 5" descr="E:\Data\Head\neg\pic324.png"/>
            <p:cNvPicPr>
              <a:picLocks noChangeAspect="1" noChangeArrowheads="1"/>
            </p:cNvPicPr>
            <p:nvPr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245946" y="214312"/>
              <a:ext cx="609600" cy="699183"/>
            </a:xfrm>
            <a:prstGeom prst="rect">
              <a:avLst/>
            </a:prstGeom>
            <a:noFill/>
          </p:spPr>
        </p:pic>
      </p:grpSp>
      <p:sp>
        <p:nvSpPr>
          <p:cNvPr id="16" name="TextBox 15"/>
          <p:cNvSpPr txBox="1"/>
          <p:nvPr/>
        </p:nvSpPr>
        <p:spPr>
          <a:xfrm>
            <a:off x="5715000" y="1688068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Negative (</a:t>
            </a:r>
            <a:r>
              <a:rPr lang="en-US" b="1" dirty="0" err="1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Nhãn</a:t>
            </a:r>
            <a:r>
              <a:rPr lang="en-US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 = 2)</a:t>
            </a:r>
            <a:endParaRPr lang="en-US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0" name="Right Arrow 19"/>
          <p:cNvSpPr/>
          <p:nvPr/>
        </p:nvSpPr>
        <p:spPr>
          <a:xfrm rot="2519910">
            <a:off x="2111842" y="3824830"/>
            <a:ext cx="1563390" cy="990600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ight Arrow 20"/>
          <p:cNvSpPr/>
          <p:nvPr/>
        </p:nvSpPr>
        <p:spPr>
          <a:xfrm rot="7471682">
            <a:off x="5239636" y="3884810"/>
            <a:ext cx="1264185" cy="99060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/>
          <p:cNvSpPr/>
          <p:nvPr/>
        </p:nvSpPr>
        <p:spPr>
          <a:xfrm>
            <a:off x="3429000" y="4495800"/>
            <a:ext cx="2133600" cy="2133600"/>
          </a:xfrm>
          <a:prstGeom prst="ellipse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HUẤN LUYỆN BỘ PHÂN LỚP SVM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2971800" y="3505200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Rút</a:t>
            </a:r>
            <a:r>
              <a:rPr lang="en-US" b="1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 </a:t>
            </a:r>
            <a:r>
              <a:rPr lang="en-US" b="1" dirty="0" err="1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trích</a:t>
            </a:r>
            <a:r>
              <a:rPr lang="en-US" b="1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 </a:t>
            </a:r>
            <a:r>
              <a:rPr lang="en-US" b="1" dirty="0" err="1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đặc</a:t>
            </a:r>
            <a:r>
              <a:rPr lang="en-US" b="1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 </a:t>
            </a:r>
            <a:r>
              <a:rPr lang="en-US" b="1" dirty="0" err="1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trưng</a:t>
            </a:r>
            <a:r>
              <a:rPr lang="en-US" b="1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 HOG</a:t>
            </a:r>
            <a:endParaRPr lang="en-US" b="1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20" grpId="0" animBg="1"/>
      <p:bldP spid="21" grpId="0" animBg="1"/>
      <p:bldP spid="22" grpId="0" animBg="1"/>
      <p:bldP spid="2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Lớp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20" name="Right Arrow 19"/>
          <p:cNvSpPr/>
          <p:nvPr/>
        </p:nvSpPr>
        <p:spPr>
          <a:xfrm rot="19540229">
            <a:off x="4105561" y="4545561"/>
            <a:ext cx="1563390" cy="990600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ight Arrow 20"/>
          <p:cNvSpPr/>
          <p:nvPr/>
        </p:nvSpPr>
        <p:spPr>
          <a:xfrm rot="1824895">
            <a:off x="4202363" y="1928240"/>
            <a:ext cx="1264185" cy="99060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/>
          <p:cNvSpPr/>
          <p:nvPr/>
        </p:nvSpPr>
        <p:spPr>
          <a:xfrm>
            <a:off x="5105400" y="2590800"/>
            <a:ext cx="2133600" cy="2133600"/>
          </a:xfrm>
          <a:prstGeom prst="ellipse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5400" b="1" dirty="0" smtClean="0">
                <a:ln w="50800"/>
                <a:solidFill>
                  <a:schemeClr val="bg1">
                    <a:shade val="50000"/>
                  </a:schemeClr>
                </a:solidFill>
              </a:rPr>
              <a:t>SVM</a:t>
            </a:r>
            <a:endParaRPr lang="en-US" sz="5400" b="1" dirty="0">
              <a:ln w="50800"/>
              <a:solidFill>
                <a:schemeClr val="bg1">
                  <a:shade val="50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419600" y="1371600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Rút</a:t>
            </a:r>
            <a:r>
              <a:rPr lang="en-US" b="1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 </a:t>
            </a:r>
            <a:r>
              <a:rPr lang="en-US" b="1" dirty="0" err="1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trích</a:t>
            </a:r>
            <a:r>
              <a:rPr lang="en-US" b="1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 </a:t>
            </a:r>
            <a:r>
              <a:rPr lang="en-US" b="1" dirty="0" err="1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đặc</a:t>
            </a:r>
            <a:r>
              <a:rPr lang="en-US" b="1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 </a:t>
            </a:r>
            <a:r>
              <a:rPr lang="en-US" b="1" dirty="0" err="1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trưng</a:t>
            </a:r>
            <a:r>
              <a:rPr lang="en-US" b="1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 HOG</a:t>
            </a:r>
            <a:endParaRPr lang="en-US" b="1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</a:endParaRPr>
          </a:p>
        </p:txBody>
      </p:sp>
      <p:pic>
        <p:nvPicPr>
          <p:cNvPr id="23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" y="2793206"/>
            <a:ext cx="2362200" cy="155019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1094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438400" y="1066800"/>
            <a:ext cx="1524000" cy="159327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1094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476500" y="4648200"/>
            <a:ext cx="1409700" cy="14382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cxnSp>
        <p:nvCxnSpPr>
          <p:cNvPr id="27" name="Straight Arrow Connector 26"/>
          <p:cNvCxnSpPr/>
          <p:nvPr/>
        </p:nvCxnSpPr>
        <p:spPr>
          <a:xfrm rot="5400000" flipH="1" flipV="1">
            <a:off x="1257300" y="2400300"/>
            <a:ext cx="1447800" cy="7620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rot="16200000" flipH="1">
            <a:off x="1981199" y="3581400"/>
            <a:ext cx="1066800" cy="9144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4114800" y="5715000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Rút</a:t>
            </a:r>
            <a:r>
              <a:rPr lang="en-US" b="1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 </a:t>
            </a:r>
            <a:r>
              <a:rPr lang="en-US" b="1" dirty="0" err="1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trích</a:t>
            </a:r>
            <a:r>
              <a:rPr lang="en-US" b="1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 </a:t>
            </a:r>
            <a:r>
              <a:rPr lang="en-US" b="1" dirty="0" err="1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đặc</a:t>
            </a:r>
            <a:r>
              <a:rPr lang="en-US" b="1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 </a:t>
            </a:r>
            <a:r>
              <a:rPr lang="en-US" b="1" dirty="0" err="1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trưng</a:t>
            </a:r>
            <a:r>
              <a:rPr lang="en-US" b="1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 HOG</a:t>
            </a:r>
            <a:endParaRPr lang="en-US" b="1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</a:endParaRPr>
          </a:p>
        </p:txBody>
      </p:sp>
      <p:pic>
        <p:nvPicPr>
          <p:cNvPr id="210948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915275" y="1143000"/>
            <a:ext cx="1076325" cy="12382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2" name="Right Arrow 31"/>
          <p:cNvSpPr/>
          <p:nvPr/>
        </p:nvSpPr>
        <p:spPr>
          <a:xfrm rot="19814920">
            <a:off x="7129538" y="2258236"/>
            <a:ext cx="765451" cy="99060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10949" name="Picture 5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7696200" y="4724400"/>
            <a:ext cx="1333500" cy="13716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4" name="Right Arrow 33"/>
          <p:cNvSpPr/>
          <p:nvPr/>
        </p:nvSpPr>
        <p:spPr>
          <a:xfrm rot="2187950">
            <a:off x="6751692" y="4537504"/>
            <a:ext cx="979495" cy="990600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10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109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210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210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5" grpId="0"/>
      <p:bldP spid="31" grpId="0"/>
      <p:bldP spid="32" grpId="0" animBg="1"/>
      <p:bldP spid="3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quả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91200" y="3007787"/>
            <a:ext cx="2833129" cy="2126058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7" name="Picture 6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0" y="3006318"/>
            <a:ext cx="2819400" cy="2120575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9" name="Oval 8"/>
          <p:cNvSpPr/>
          <p:nvPr/>
        </p:nvSpPr>
        <p:spPr>
          <a:xfrm>
            <a:off x="3810000" y="3352800"/>
            <a:ext cx="1524000" cy="1524000"/>
          </a:xfrm>
          <a:prstGeom prst="ellipse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2800" b="1" dirty="0" smtClean="0">
                <a:ln w="50800"/>
                <a:solidFill>
                  <a:schemeClr val="bg1">
                    <a:shade val="50000"/>
                  </a:schemeClr>
                </a:solidFill>
              </a:rPr>
              <a:t>SVM + HOG</a:t>
            </a:r>
            <a:endParaRPr lang="en-US" sz="2800" b="1" dirty="0">
              <a:ln w="50800"/>
              <a:solidFill>
                <a:schemeClr val="bg1">
                  <a:shade val="50000"/>
                </a:schemeClr>
              </a:solidFill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3429000" y="3733800"/>
            <a:ext cx="304800" cy="685800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5410200" y="3733800"/>
            <a:ext cx="304800" cy="685800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Upper body detection </a:t>
            </a:r>
            <a:br>
              <a:rPr lang="en-US" dirty="0" smtClean="0"/>
            </a:br>
            <a:r>
              <a:rPr lang="en-US" dirty="0" smtClean="0"/>
              <a:t>by Snake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Giới</a:t>
            </a:r>
            <a:r>
              <a:rPr lang="en-US" dirty="0" smtClean="0"/>
              <a:t> </a:t>
            </a:r>
            <a:r>
              <a:rPr lang="en-US" dirty="0" err="1" smtClean="0"/>
              <a:t>thiệu</a:t>
            </a:r>
            <a:r>
              <a:rPr lang="en-US" dirty="0" smtClean="0"/>
              <a:t> </a:t>
            </a:r>
            <a:r>
              <a:rPr lang="en-US" dirty="0" err="1" smtClean="0"/>
              <a:t>bài</a:t>
            </a:r>
            <a:r>
              <a:rPr lang="en-US" dirty="0" smtClean="0"/>
              <a:t> </a:t>
            </a:r>
            <a:r>
              <a:rPr lang="en-US" dirty="0" err="1" smtClean="0"/>
              <a:t>toán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Tìm</a:t>
            </a:r>
            <a:r>
              <a:rPr lang="en-US" dirty="0" smtClean="0"/>
              <a:t> </a:t>
            </a:r>
            <a:r>
              <a:rPr lang="en-US" dirty="0" err="1" smtClean="0"/>
              <a:t>hiểu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kỹ</a:t>
            </a:r>
            <a:r>
              <a:rPr lang="en-US" dirty="0" smtClean="0"/>
              <a:t> </a:t>
            </a:r>
            <a:r>
              <a:rPr lang="en-US" dirty="0" err="1" smtClean="0"/>
              <a:t>thuật</a:t>
            </a:r>
            <a:r>
              <a:rPr lang="en-US" dirty="0" smtClean="0"/>
              <a:t> </a:t>
            </a:r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vào</a:t>
            </a:r>
            <a:r>
              <a:rPr lang="en-US" dirty="0" smtClean="0"/>
              <a:t> </a:t>
            </a:r>
            <a:r>
              <a:rPr lang="en-US" dirty="0" smtClean="0"/>
              <a:t>video </a:t>
            </a:r>
            <a:r>
              <a:rPr lang="en-US" dirty="0" err="1" smtClean="0"/>
              <a:t>giám</a:t>
            </a:r>
            <a:r>
              <a:rPr lang="en-US" dirty="0" smtClean="0"/>
              <a:t> </a:t>
            </a:r>
            <a:r>
              <a:rPr lang="en-US" dirty="0" err="1" smtClean="0"/>
              <a:t>sát</a:t>
            </a:r>
            <a:r>
              <a:rPr lang="en-US" dirty="0" smtClean="0"/>
              <a:t> </a:t>
            </a:r>
            <a:r>
              <a:rPr lang="en-US" dirty="0" err="1" smtClean="0"/>
              <a:t>lớp</a:t>
            </a:r>
            <a:r>
              <a:rPr lang="en-US" dirty="0" smtClean="0"/>
              <a:t> </a:t>
            </a:r>
            <a:r>
              <a:rPr lang="en-US" dirty="0" err="1" smtClean="0"/>
              <a:t>học</a:t>
            </a:r>
            <a:endParaRPr lang="en-US" dirty="0" smtClean="0"/>
          </a:p>
          <a:p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giả</a:t>
            </a:r>
            <a:r>
              <a:rPr lang="en-US" dirty="0" smtClean="0"/>
              <a:t> </a:t>
            </a:r>
            <a:r>
              <a:rPr lang="en-US" dirty="0" err="1" smtClean="0"/>
              <a:t>định</a:t>
            </a:r>
            <a:endParaRPr lang="en-US" dirty="0" smtClean="0"/>
          </a:p>
          <a:p>
            <a:pPr lvl="1"/>
            <a:r>
              <a:rPr lang="en-US" dirty="0" err="1" smtClean="0"/>
              <a:t>Màu</a:t>
            </a:r>
            <a:r>
              <a:rPr lang="en-US" dirty="0" smtClean="0"/>
              <a:t> </a:t>
            </a:r>
            <a:r>
              <a:rPr lang="en-US" dirty="0" err="1" smtClean="0"/>
              <a:t>tóc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màu</a:t>
            </a:r>
            <a:r>
              <a:rPr lang="en-US" dirty="0" smtClean="0"/>
              <a:t> </a:t>
            </a:r>
            <a:r>
              <a:rPr lang="en-US" dirty="0" err="1" smtClean="0"/>
              <a:t>đen</a:t>
            </a:r>
            <a:endParaRPr lang="en-US" dirty="0" smtClean="0"/>
          </a:p>
          <a:p>
            <a:pPr lvl="1"/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trên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dãy</a:t>
            </a:r>
            <a:r>
              <a:rPr lang="en-US" dirty="0" smtClean="0"/>
              <a:t> </a:t>
            </a:r>
            <a:r>
              <a:rPr lang="en-US" dirty="0" err="1" smtClean="0"/>
              <a:t>bàn</a:t>
            </a:r>
            <a:r>
              <a:rPr lang="en-US" dirty="0" smtClean="0"/>
              <a:t> </a:t>
            </a:r>
            <a:r>
              <a:rPr lang="en-US" dirty="0" err="1" smtClean="0"/>
              <a:t>quan</a:t>
            </a:r>
            <a:r>
              <a:rPr lang="en-US" dirty="0" smtClean="0"/>
              <a:t> </a:t>
            </a:r>
            <a:r>
              <a:rPr lang="en-US" dirty="0" err="1" smtClean="0"/>
              <a:t>sát</a:t>
            </a:r>
            <a:r>
              <a:rPr lang="en-US" dirty="0" smtClean="0"/>
              <a:t> </a:t>
            </a:r>
            <a:r>
              <a:rPr lang="en-US" dirty="0" err="1" smtClean="0"/>
              <a:t>rõ</a:t>
            </a:r>
            <a:endParaRPr lang="en-US" dirty="0"/>
          </a:p>
        </p:txBody>
      </p:sp>
      <p:pic>
        <p:nvPicPr>
          <p:cNvPr id="193537" name="Picture 1" descr="E:\Data\4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57600" y="4343400"/>
            <a:ext cx="3124200" cy="234071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Snake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600200"/>
            <a:ext cx="4114800" cy="4525963"/>
          </a:xfrm>
        </p:spPr>
        <p:txBody>
          <a:bodyPr/>
          <a:lstStyle/>
          <a:p>
            <a:r>
              <a:rPr lang="en-US" dirty="0" err="1" smtClean="0"/>
              <a:t>Mục</a:t>
            </a:r>
            <a:r>
              <a:rPr lang="en-US" dirty="0" smtClean="0"/>
              <a:t> </a:t>
            </a:r>
            <a:r>
              <a:rPr lang="en-US" dirty="0" err="1" smtClean="0"/>
              <a:t>đích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loại</a:t>
            </a:r>
            <a:r>
              <a:rPr lang="en-US" dirty="0" smtClean="0"/>
              <a:t> </a:t>
            </a:r>
            <a:r>
              <a:rPr lang="en-US" dirty="0" err="1" smtClean="0"/>
              <a:t>bỏ</a:t>
            </a:r>
            <a:r>
              <a:rPr lang="en-US" dirty="0" smtClean="0"/>
              <a:t> </a:t>
            </a:r>
            <a:r>
              <a:rPr lang="en-US" dirty="0" err="1" smtClean="0"/>
              <a:t>nhiễu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quả</a:t>
            </a:r>
            <a:r>
              <a:rPr lang="en-US" dirty="0" smtClean="0"/>
              <a:t> </a:t>
            </a:r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bằng</a:t>
            </a:r>
            <a:r>
              <a:rPr lang="en-US" dirty="0" smtClean="0"/>
              <a:t> SVM + HOG</a:t>
            </a:r>
          </a:p>
          <a:p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</a:t>
            </a:r>
            <a:r>
              <a:rPr lang="en-US" dirty="0" err="1" smtClean="0"/>
              <a:t>đầu</a:t>
            </a:r>
            <a:r>
              <a:rPr lang="en-US" dirty="0" smtClean="0"/>
              <a:t> </a:t>
            </a:r>
            <a:r>
              <a:rPr lang="en-US" dirty="0" err="1" smtClean="0"/>
              <a:t>vào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Khu</a:t>
            </a:r>
            <a:r>
              <a:rPr lang="en-US" dirty="0" smtClean="0"/>
              <a:t> </a:t>
            </a:r>
            <a:r>
              <a:rPr lang="en-US" dirty="0" err="1" smtClean="0"/>
              <a:t>vực</a:t>
            </a:r>
            <a:r>
              <a:rPr lang="en-US" dirty="0" smtClean="0"/>
              <a:t> </a:t>
            </a:r>
            <a:r>
              <a:rPr lang="en-US" dirty="0" err="1" smtClean="0"/>
              <a:t>màu</a:t>
            </a:r>
            <a:r>
              <a:rPr lang="en-US" dirty="0" smtClean="0"/>
              <a:t> </a:t>
            </a:r>
            <a:r>
              <a:rPr lang="en-US" dirty="0" err="1" smtClean="0"/>
              <a:t>tóc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endParaRPr lang="en-US" dirty="0" smtClean="0"/>
          </a:p>
          <a:p>
            <a:pPr lvl="1"/>
            <a:r>
              <a:rPr lang="en-US" dirty="0" err="1" smtClean="0"/>
              <a:t>Khu</a:t>
            </a:r>
            <a:r>
              <a:rPr lang="en-US" dirty="0" smtClean="0"/>
              <a:t> </a:t>
            </a:r>
            <a:r>
              <a:rPr lang="en-US" dirty="0" err="1" smtClean="0"/>
              <a:t>vực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bởi</a:t>
            </a:r>
            <a:r>
              <a:rPr lang="en-US" dirty="0" smtClean="0"/>
              <a:t> SVM</a:t>
            </a:r>
          </a:p>
          <a:p>
            <a:endParaRPr lang="en-US" dirty="0"/>
          </a:p>
        </p:txBody>
      </p:sp>
      <p:pic>
        <p:nvPicPr>
          <p:cNvPr id="2109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648200" y="2057400"/>
            <a:ext cx="4257675" cy="318492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0" name="Rounded Rectangular Callout 9"/>
          <p:cNvSpPr/>
          <p:nvPr/>
        </p:nvSpPr>
        <p:spPr>
          <a:xfrm>
            <a:off x="4876800" y="5562600"/>
            <a:ext cx="2895600" cy="914400"/>
          </a:xfrm>
          <a:prstGeom prst="wedgeRoundRectCallout">
            <a:avLst>
              <a:gd name="adj1" fmla="val -18697"/>
              <a:gd name="adj2" fmla="val -202778"/>
              <a:gd name="adj3" fmla="val 16667"/>
            </a:avLst>
          </a:prstGeom>
          <a:effectLst>
            <a:outerShdw blurRad="40000" dist="23000" dir="5400000" rotWithShape="0">
              <a:srgbClr val="000000">
                <a:alpha val="35000"/>
              </a:srgbClr>
            </a:outerShdw>
            <a:reflection blurRad="6350" stA="52000" endA="300" endPos="35000" dir="5400000" sy="-100000" algn="bl" rotWithShape="0"/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sai</a:t>
            </a:r>
            <a:r>
              <a:rPr lang="en-US" dirty="0" smtClean="0"/>
              <a:t> </a:t>
            </a:r>
            <a:r>
              <a:rPr lang="en-US" dirty="0" err="1" smtClean="0"/>
              <a:t>gây</a:t>
            </a:r>
            <a:r>
              <a:rPr lang="en-US" dirty="0" smtClean="0"/>
              <a:t> </a:t>
            </a:r>
            <a:r>
              <a:rPr lang="en-US" dirty="0" err="1" smtClean="0"/>
              <a:t>nhiễu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remove" grpId="0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iterate type="lt">
                                    <p:tmPct val="0"/>
                                  </p:iterate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Ý </a:t>
            </a:r>
            <a:r>
              <a:rPr lang="en-US" dirty="0" err="1" smtClean="0"/>
              <a:t>tưởng</a:t>
            </a:r>
            <a:r>
              <a:rPr lang="en-US" dirty="0" smtClean="0"/>
              <a:t> </a:t>
            </a:r>
            <a:r>
              <a:rPr lang="en-US" dirty="0" err="1" smtClean="0"/>
              <a:t>hoạt</a:t>
            </a:r>
            <a:r>
              <a:rPr lang="en-US" dirty="0" smtClean="0"/>
              <a:t> </a:t>
            </a:r>
            <a:r>
              <a:rPr lang="en-US" dirty="0" err="1" smtClean="0"/>
              <a:t>động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Snake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Snake</a:t>
            </a:r>
            <a:endParaRPr lang="en-US" dirty="0"/>
          </a:p>
        </p:txBody>
      </p:sp>
      <p:pic>
        <p:nvPicPr>
          <p:cNvPr id="2109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19800" y="2514600"/>
            <a:ext cx="2442868" cy="295331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2" name="Freeform 11"/>
          <p:cNvSpPr/>
          <p:nvPr/>
        </p:nvSpPr>
        <p:spPr>
          <a:xfrm>
            <a:off x="6477000" y="2895600"/>
            <a:ext cx="1013115" cy="1111827"/>
          </a:xfrm>
          <a:custGeom>
            <a:avLst/>
            <a:gdLst>
              <a:gd name="connsiteX0" fmla="*/ 0 w 1013115"/>
              <a:gd name="connsiteY0" fmla="*/ 748146 h 1111827"/>
              <a:gd name="connsiteX1" fmla="*/ 290946 w 1013115"/>
              <a:gd name="connsiteY1" fmla="*/ 675409 h 1111827"/>
              <a:gd name="connsiteX2" fmla="*/ 509155 w 1013115"/>
              <a:gd name="connsiteY2" fmla="*/ 83127 h 1111827"/>
              <a:gd name="connsiteX3" fmla="*/ 914400 w 1013115"/>
              <a:gd name="connsiteY3" fmla="*/ 176646 h 1111827"/>
              <a:gd name="connsiteX4" fmla="*/ 1007919 w 1013115"/>
              <a:gd name="connsiteY4" fmla="*/ 581891 h 1111827"/>
              <a:gd name="connsiteX5" fmla="*/ 945573 w 1013115"/>
              <a:gd name="connsiteY5" fmla="*/ 872837 h 1111827"/>
              <a:gd name="connsiteX6" fmla="*/ 966355 w 1013115"/>
              <a:gd name="connsiteY6" fmla="*/ 1111827 h 1111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3115" h="1111827">
                <a:moveTo>
                  <a:pt x="0" y="748146"/>
                </a:moveTo>
                <a:cubicBezTo>
                  <a:pt x="103043" y="767195"/>
                  <a:pt x="206087" y="786245"/>
                  <a:pt x="290946" y="675409"/>
                </a:cubicBezTo>
                <a:cubicBezTo>
                  <a:pt x="375805" y="564573"/>
                  <a:pt x="405246" y="166254"/>
                  <a:pt x="509155" y="83127"/>
                </a:cubicBezTo>
                <a:cubicBezTo>
                  <a:pt x="613064" y="0"/>
                  <a:pt x="831273" y="93519"/>
                  <a:pt x="914400" y="176646"/>
                </a:cubicBezTo>
                <a:cubicBezTo>
                  <a:pt x="997527" y="259773"/>
                  <a:pt x="1002724" y="465859"/>
                  <a:pt x="1007919" y="581891"/>
                </a:cubicBezTo>
                <a:cubicBezTo>
                  <a:pt x="1013115" y="697923"/>
                  <a:pt x="952500" y="784514"/>
                  <a:pt x="945573" y="872837"/>
                </a:cubicBezTo>
                <a:cubicBezTo>
                  <a:pt x="938646" y="961160"/>
                  <a:pt x="966355" y="1111827"/>
                  <a:pt x="966355" y="1111827"/>
                </a:cubicBezTo>
              </a:path>
            </a:pathLst>
          </a:custGeom>
          <a:effectLst>
            <a:glow rad="228600">
              <a:schemeClr val="accent2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 rot="20649894">
            <a:off x="2081659" y="3499487"/>
            <a:ext cx="631245" cy="824109"/>
          </a:xfrm>
          <a:custGeom>
            <a:avLst/>
            <a:gdLst>
              <a:gd name="connsiteX0" fmla="*/ 0 w 1013115"/>
              <a:gd name="connsiteY0" fmla="*/ 748146 h 1111827"/>
              <a:gd name="connsiteX1" fmla="*/ 290946 w 1013115"/>
              <a:gd name="connsiteY1" fmla="*/ 675409 h 1111827"/>
              <a:gd name="connsiteX2" fmla="*/ 509155 w 1013115"/>
              <a:gd name="connsiteY2" fmla="*/ 83127 h 1111827"/>
              <a:gd name="connsiteX3" fmla="*/ 914400 w 1013115"/>
              <a:gd name="connsiteY3" fmla="*/ 176646 h 1111827"/>
              <a:gd name="connsiteX4" fmla="*/ 1007919 w 1013115"/>
              <a:gd name="connsiteY4" fmla="*/ 581891 h 1111827"/>
              <a:gd name="connsiteX5" fmla="*/ 945573 w 1013115"/>
              <a:gd name="connsiteY5" fmla="*/ 872837 h 1111827"/>
              <a:gd name="connsiteX6" fmla="*/ 966355 w 1013115"/>
              <a:gd name="connsiteY6" fmla="*/ 1111827 h 1111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3115" h="1111827">
                <a:moveTo>
                  <a:pt x="0" y="748146"/>
                </a:moveTo>
                <a:cubicBezTo>
                  <a:pt x="103043" y="767195"/>
                  <a:pt x="206087" y="786245"/>
                  <a:pt x="290946" y="675409"/>
                </a:cubicBezTo>
                <a:cubicBezTo>
                  <a:pt x="375805" y="564573"/>
                  <a:pt x="405246" y="166254"/>
                  <a:pt x="509155" y="83127"/>
                </a:cubicBezTo>
                <a:cubicBezTo>
                  <a:pt x="613064" y="0"/>
                  <a:pt x="831273" y="93519"/>
                  <a:pt x="914400" y="176646"/>
                </a:cubicBezTo>
                <a:cubicBezTo>
                  <a:pt x="997527" y="259773"/>
                  <a:pt x="1002724" y="465859"/>
                  <a:pt x="1007919" y="581891"/>
                </a:cubicBezTo>
                <a:cubicBezTo>
                  <a:pt x="1013115" y="697923"/>
                  <a:pt x="952500" y="784514"/>
                  <a:pt x="945573" y="872837"/>
                </a:cubicBezTo>
                <a:cubicBezTo>
                  <a:pt x="938646" y="961160"/>
                  <a:pt x="966355" y="1111827"/>
                  <a:pt x="966355" y="1111827"/>
                </a:cubicBez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 rot="18828980">
            <a:off x="5960284" y="3166285"/>
            <a:ext cx="1013115" cy="1111827"/>
          </a:xfrm>
          <a:custGeom>
            <a:avLst/>
            <a:gdLst>
              <a:gd name="connsiteX0" fmla="*/ 0 w 1013115"/>
              <a:gd name="connsiteY0" fmla="*/ 748146 h 1111827"/>
              <a:gd name="connsiteX1" fmla="*/ 290946 w 1013115"/>
              <a:gd name="connsiteY1" fmla="*/ 675409 h 1111827"/>
              <a:gd name="connsiteX2" fmla="*/ 509155 w 1013115"/>
              <a:gd name="connsiteY2" fmla="*/ 83127 h 1111827"/>
              <a:gd name="connsiteX3" fmla="*/ 914400 w 1013115"/>
              <a:gd name="connsiteY3" fmla="*/ 176646 h 1111827"/>
              <a:gd name="connsiteX4" fmla="*/ 1007919 w 1013115"/>
              <a:gd name="connsiteY4" fmla="*/ 581891 h 1111827"/>
              <a:gd name="connsiteX5" fmla="*/ 945573 w 1013115"/>
              <a:gd name="connsiteY5" fmla="*/ 872837 h 1111827"/>
              <a:gd name="connsiteX6" fmla="*/ 966355 w 1013115"/>
              <a:gd name="connsiteY6" fmla="*/ 1111827 h 1111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3115" h="1111827">
                <a:moveTo>
                  <a:pt x="0" y="748146"/>
                </a:moveTo>
                <a:cubicBezTo>
                  <a:pt x="103043" y="767195"/>
                  <a:pt x="206087" y="786245"/>
                  <a:pt x="290946" y="675409"/>
                </a:cubicBezTo>
                <a:cubicBezTo>
                  <a:pt x="375805" y="564573"/>
                  <a:pt x="405246" y="166254"/>
                  <a:pt x="509155" y="83127"/>
                </a:cubicBezTo>
                <a:cubicBezTo>
                  <a:pt x="613064" y="0"/>
                  <a:pt x="831273" y="93519"/>
                  <a:pt x="914400" y="176646"/>
                </a:cubicBezTo>
                <a:cubicBezTo>
                  <a:pt x="997527" y="259773"/>
                  <a:pt x="1002724" y="465859"/>
                  <a:pt x="1007919" y="581891"/>
                </a:cubicBezTo>
                <a:cubicBezTo>
                  <a:pt x="1013115" y="697923"/>
                  <a:pt x="952500" y="784514"/>
                  <a:pt x="945573" y="872837"/>
                </a:cubicBezTo>
                <a:cubicBezTo>
                  <a:pt x="938646" y="961160"/>
                  <a:pt x="966355" y="1111827"/>
                  <a:pt x="966355" y="1111827"/>
                </a:cubicBezTo>
              </a:path>
            </a:pathLst>
          </a:custGeom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 rot="733432">
            <a:off x="7040420" y="2990250"/>
            <a:ext cx="1013115" cy="1111827"/>
          </a:xfrm>
          <a:custGeom>
            <a:avLst/>
            <a:gdLst>
              <a:gd name="connsiteX0" fmla="*/ 0 w 1013115"/>
              <a:gd name="connsiteY0" fmla="*/ 748146 h 1111827"/>
              <a:gd name="connsiteX1" fmla="*/ 290946 w 1013115"/>
              <a:gd name="connsiteY1" fmla="*/ 675409 h 1111827"/>
              <a:gd name="connsiteX2" fmla="*/ 509155 w 1013115"/>
              <a:gd name="connsiteY2" fmla="*/ 83127 h 1111827"/>
              <a:gd name="connsiteX3" fmla="*/ 914400 w 1013115"/>
              <a:gd name="connsiteY3" fmla="*/ 176646 h 1111827"/>
              <a:gd name="connsiteX4" fmla="*/ 1007919 w 1013115"/>
              <a:gd name="connsiteY4" fmla="*/ 581891 h 1111827"/>
              <a:gd name="connsiteX5" fmla="*/ 945573 w 1013115"/>
              <a:gd name="connsiteY5" fmla="*/ 872837 h 1111827"/>
              <a:gd name="connsiteX6" fmla="*/ 966355 w 1013115"/>
              <a:gd name="connsiteY6" fmla="*/ 1111827 h 1111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3115" h="1111827">
                <a:moveTo>
                  <a:pt x="0" y="748146"/>
                </a:moveTo>
                <a:cubicBezTo>
                  <a:pt x="103043" y="767195"/>
                  <a:pt x="206087" y="786245"/>
                  <a:pt x="290946" y="675409"/>
                </a:cubicBezTo>
                <a:cubicBezTo>
                  <a:pt x="375805" y="564573"/>
                  <a:pt x="405246" y="166254"/>
                  <a:pt x="509155" y="83127"/>
                </a:cubicBezTo>
                <a:cubicBezTo>
                  <a:pt x="613064" y="0"/>
                  <a:pt x="831273" y="93519"/>
                  <a:pt x="914400" y="176646"/>
                </a:cubicBezTo>
                <a:cubicBezTo>
                  <a:pt x="997527" y="259773"/>
                  <a:pt x="1002724" y="465859"/>
                  <a:pt x="1007919" y="581891"/>
                </a:cubicBezTo>
                <a:cubicBezTo>
                  <a:pt x="1013115" y="697923"/>
                  <a:pt x="952500" y="784514"/>
                  <a:pt x="945573" y="872837"/>
                </a:cubicBezTo>
                <a:cubicBezTo>
                  <a:pt x="938646" y="961160"/>
                  <a:pt x="966355" y="1111827"/>
                  <a:pt x="966355" y="1111827"/>
                </a:cubicBezTo>
              </a:path>
            </a:pathLst>
          </a:custGeom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xplosion 2 8"/>
          <p:cNvSpPr/>
          <p:nvPr/>
        </p:nvSpPr>
        <p:spPr>
          <a:xfrm>
            <a:off x="1524000" y="2971800"/>
            <a:ext cx="4114800" cy="3352800"/>
          </a:xfrm>
          <a:prstGeom prst="irregularSeal2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2800" b="1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Phần</a:t>
            </a:r>
            <a:r>
              <a:rPr lang="en-US" sz="28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</a:t>
            </a:r>
            <a:r>
              <a:rPr lang="en-US" sz="2800" b="1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đầu</a:t>
            </a:r>
            <a:r>
              <a:rPr lang="en-US" sz="28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</a:t>
            </a:r>
            <a:r>
              <a:rPr lang="en-US" sz="2800" b="1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của</a:t>
            </a:r>
            <a:r>
              <a:rPr lang="en-US" sz="28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</a:t>
            </a:r>
            <a:r>
              <a:rPr lang="en-US" sz="2800" b="1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người</a:t>
            </a:r>
            <a:endParaRPr lang="en-US" sz="28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-3.7037E-7 L 0.52118 -0.1592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1" y="-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3" presetClass="exit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3" presetClass="exit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500"/>
                            </p:stCondLst>
                            <p:childTnLst>
                              <p:par>
                                <p:cTn id="20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3" presetClass="exit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500"/>
                            </p:stCondLst>
                            <p:childTnLst>
                              <p:par>
                                <p:cTn id="28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0"/>
                            </p:stCondLst>
                            <p:childTnLst>
                              <p:par>
                                <p:cTn id="3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3" grpId="1" animBg="1"/>
      <p:bldP spid="7" grpId="0" animBg="1"/>
      <p:bldP spid="7" grpId="1" animBg="1"/>
      <p:bldP spid="8" grpId="0" animBg="1"/>
      <p:bldP spid="8" grpId="1" animBg="1"/>
      <p:bldP spid="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9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1" y="2133600"/>
            <a:ext cx="2143732" cy="205378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Nói</a:t>
            </a:r>
            <a:r>
              <a:rPr lang="en-US" dirty="0" smtClean="0"/>
              <a:t> </a:t>
            </a:r>
            <a:r>
              <a:rPr lang="en-US" dirty="0" err="1" smtClean="0"/>
              <a:t>về</a:t>
            </a:r>
            <a:r>
              <a:rPr lang="en-US" dirty="0" smtClean="0"/>
              <a:t> </a:t>
            </a:r>
            <a:r>
              <a:rPr lang="en-US" dirty="0" err="1" smtClean="0"/>
              <a:t>độ</a:t>
            </a:r>
            <a:r>
              <a:rPr lang="en-US" dirty="0" smtClean="0"/>
              <a:t> </a:t>
            </a:r>
            <a:r>
              <a:rPr lang="en-US" dirty="0" err="1" smtClean="0"/>
              <a:t>khớp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2 </a:t>
            </a:r>
            <a:r>
              <a:rPr lang="en-US" dirty="0" err="1" smtClean="0"/>
              <a:t>thằng</a:t>
            </a:r>
            <a:r>
              <a:rPr lang="en-US" dirty="0" smtClean="0"/>
              <a:t> </a:t>
            </a:r>
            <a:r>
              <a:rPr lang="en-US" dirty="0" err="1" smtClean="0"/>
              <a:t>khác</a:t>
            </a:r>
            <a:r>
              <a:rPr lang="en-US" dirty="0" smtClean="0"/>
              <a:t> </a:t>
            </a:r>
            <a:r>
              <a:rPr lang="en-US" dirty="0" err="1" smtClean="0"/>
              <a:t>nhau</a:t>
            </a:r>
            <a:r>
              <a:rPr lang="en-US" dirty="0" smtClean="0"/>
              <a:t> </a:t>
            </a:r>
            <a:r>
              <a:rPr lang="en-US" dirty="0" err="1" smtClean="0"/>
              <a:t>thế</a:t>
            </a:r>
            <a:r>
              <a:rPr lang="en-US" dirty="0" smtClean="0"/>
              <a:t> </a:t>
            </a:r>
            <a:r>
              <a:rPr lang="en-US" dirty="0" err="1" smtClean="0"/>
              <a:t>nào</a:t>
            </a:r>
            <a:r>
              <a:rPr lang="en-US" dirty="0" smtClean="0"/>
              <a:t>???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Snake</a:t>
            </a:r>
            <a:endParaRPr lang="en-US" dirty="0"/>
          </a:p>
        </p:txBody>
      </p:sp>
      <p:pic>
        <p:nvPicPr>
          <p:cNvPr id="21094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248400" y="2057400"/>
            <a:ext cx="1905000" cy="230306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2" name="Freeform 11"/>
          <p:cNvSpPr/>
          <p:nvPr/>
        </p:nvSpPr>
        <p:spPr>
          <a:xfrm>
            <a:off x="6601352" y="2333374"/>
            <a:ext cx="790048" cy="867026"/>
          </a:xfrm>
          <a:custGeom>
            <a:avLst/>
            <a:gdLst>
              <a:gd name="connsiteX0" fmla="*/ 0 w 1013115"/>
              <a:gd name="connsiteY0" fmla="*/ 748146 h 1111827"/>
              <a:gd name="connsiteX1" fmla="*/ 290946 w 1013115"/>
              <a:gd name="connsiteY1" fmla="*/ 675409 h 1111827"/>
              <a:gd name="connsiteX2" fmla="*/ 509155 w 1013115"/>
              <a:gd name="connsiteY2" fmla="*/ 83127 h 1111827"/>
              <a:gd name="connsiteX3" fmla="*/ 914400 w 1013115"/>
              <a:gd name="connsiteY3" fmla="*/ 176646 h 1111827"/>
              <a:gd name="connsiteX4" fmla="*/ 1007919 w 1013115"/>
              <a:gd name="connsiteY4" fmla="*/ 581891 h 1111827"/>
              <a:gd name="connsiteX5" fmla="*/ 945573 w 1013115"/>
              <a:gd name="connsiteY5" fmla="*/ 872837 h 1111827"/>
              <a:gd name="connsiteX6" fmla="*/ 966355 w 1013115"/>
              <a:gd name="connsiteY6" fmla="*/ 1111827 h 1111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3115" h="1111827">
                <a:moveTo>
                  <a:pt x="0" y="748146"/>
                </a:moveTo>
                <a:cubicBezTo>
                  <a:pt x="103043" y="767195"/>
                  <a:pt x="206087" y="786245"/>
                  <a:pt x="290946" y="675409"/>
                </a:cubicBezTo>
                <a:cubicBezTo>
                  <a:pt x="375805" y="564573"/>
                  <a:pt x="405246" y="166254"/>
                  <a:pt x="509155" y="83127"/>
                </a:cubicBezTo>
                <a:cubicBezTo>
                  <a:pt x="613064" y="0"/>
                  <a:pt x="831273" y="93519"/>
                  <a:pt x="914400" y="176646"/>
                </a:cubicBezTo>
                <a:cubicBezTo>
                  <a:pt x="997527" y="259773"/>
                  <a:pt x="1002724" y="465859"/>
                  <a:pt x="1007919" y="581891"/>
                </a:cubicBezTo>
                <a:cubicBezTo>
                  <a:pt x="1013115" y="697923"/>
                  <a:pt x="952500" y="784514"/>
                  <a:pt x="945573" y="872837"/>
                </a:cubicBezTo>
                <a:cubicBezTo>
                  <a:pt x="938646" y="961160"/>
                  <a:pt x="966355" y="1111827"/>
                  <a:pt x="966355" y="1111827"/>
                </a:cubicBezTo>
              </a:path>
            </a:pathLst>
          </a:custGeom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 rot="20649894">
            <a:off x="2806987" y="2612820"/>
            <a:ext cx="879613" cy="1148361"/>
          </a:xfrm>
          <a:custGeom>
            <a:avLst/>
            <a:gdLst>
              <a:gd name="connsiteX0" fmla="*/ 0 w 1013115"/>
              <a:gd name="connsiteY0" fmla="*/ 748146 h 1111827"/>
              <a:gd name="connsiteX1" fmla="*/ 290946 w 1013115"/>
              <a:gd name="connsiteY1" fmla="*/ 675409 h 1111827"/>
              <a:gd name="connsiteX2" fmla="*/ 509155 w 1013115"/>
              <a:gd name="connsiteY2" fmla="*/ 83127 h 1111827"/>
              <a:gd name="connsiteX3" fmla="*/ 914400 w 1013115"/>
              <a:gd name="connsiteY3" fmla="*/ 176646 h 1111827"/>
              <a:gd name="connsiteX4" fmla="*/ 1007919 w 1013115"/>
              <a:gd name="connsiteY4" fmla="*/ 581891 h 1111827"/>
              <a:gd name="connsiteX5" fmla="*/ 945573 w 1013115"/>
              <a:gd name="connsiteY5" fmla="*/ 872837 h 1111827"/>
              <a:gd name="connsiteX6" fmla="*/ 966355 w 1013115"/>
              <a:gd name="connsiteY6" fmla="*/ 1111827 h 1111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3115" h="1111827">
                <a:moveTo>
                  <a:pt x="0" y="748146"/>
                </a:moveTo>
                <a:cubicBezTo>
                  <a:pt x="103043" y="767195"/>
                  <a:pt x="206087" y="786245"/>
                  <a:pt x="290946" y="675409"/>
                </a:cubicBezTo>
                <a:cubicBezTo>
                  <a:pt x="375805" y="564573"/>
                  <a:pt x="405246" y="166254"/>
                  <a:pt x="509155" y="83127"/>
                </a:cubicBezTo>
                <a:cubicBezTo>
                  <a:pt x="613064" y="0"/>
                  <a:pt x="831273" y="93519"/>
                  <a:pt x="914400" y="176646"/>
                </a:cubicBezTo>
                <a:cubicBezTo>
                  <a:pt x="997527" y="259773"/>
                  <a:pt x="1002724" y="465859"/>
                  <a:pt x="1007919" y="581891"/>
                </a:cubicBezTo>
                <a:cubicBezTo>
                  <a:pt x="1013115" y="697923"/>
                  <a:pt x="952500" y="784514"/>
                  <a:pt x="945573" y="872837"/>
                </a:cubicBezTo>
                <a:cubicBezTo>
                  <a:pt x="938646" y="961160"/>
                  <a:pt x="966355" y="1111827"/>
                  <a:pt x="966355" y="1111827"/>
                </a:cubicBez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67200" y="4419600"/>
            <a:ext cx="1890889" cy="2286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4" name="Freeform 13"/>
          <p:cNvSpPr/>
          <p:nvPr/>
        </p:nvSpPr>
        <p:spPr>
          <a:xfrm>
            <a:off x="4626004" y="4648200"/>
            <a:ext cx="784196" cy="860604"/>
          </a:xfrm>
          <a:custGeom>
            <a:avLst/>
            <a:gdLst>
              <a:gd name="connsiteX0" fmla="*/ 0 w 1013115"/>
              <a:gd name="connsiteY0" fmla="*/ 748146 h 1111827"/>
              <a:gd name="connsiteX1" fmla="*/ 290946 w 1013115"/>
              <a:gd name="connsiteY1" fmla="*/ 675409 h 1111827"/>
              <a:gd name="connsiteX2" fmla="*/ 509155 w 1013115"/>
              <a:gd name="connsiteY2" fmla="*/ 83127 h 1111827"/>
              <a:gd name="connsiteX3" fmla="*/ 914400 w 1013115"/>
              <a:gd name="connsiteY3" fmla="*/ 176646 h 1111827"/>
              <a:gd name="connsiteX4" fmla="*/ 1007919 w 1013115"/>
              <a:gd name="connsiteY4" fmla="*/ 581891 h 1111827"/>
              <a:gd name="connsiteX5" fmla="*/ 945573 w 1013115"/>
              <a:gd name="connsiteY5" fmla="*/ 872837 h 1111827"/>
              <a:gd name="connsiteX6" fmla="*/ 966355 w 1013115"/>
              <a:gd name="connsiteY6" fmla="*/ 1111827 h 1111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3115" h="1111827">
                <a:moveTo>
                  <a:pt x="0" y="748146"/>
                </a:moveTo>
                <a:cubicBezTo>
                  <a:pt x="103043" y="767195"/>
                  <a:pt x="206087" y="786245"/>
                  <a:pt x="290946" y="675409"/>
                </a:cubicBezTo>
                <a:cubicBezTo>
                  <a:pt x="375805" y="564573"/>
                  <a:pt x="405246" y="166254"/>
                  <a:pt x="509155" y="83127"/>
                </a:cubicBezTo>
                <a:cubicBezTo>
                  <a:pt x="613064" y="0"/>
                  <a:pt x="831273" y="93519"/>
                  <a:pt x="914400" y="176646"/>
                </a:cubicBezTo>
                <a:cubicBezTo>
                  <a:pt x="997527" y="259773"/>
                  <a:pt x="1002724" y="465859"/>
                  <a:pt x="1007919" y="581891"/>
                </a:cubicBezTo>
                <a:cubicBezTo>
                  <a:pt x="1013115" y="697923"/>
                  <a:pt x="952500" y="784514"/>
                  <a:pt x="945573" y="872837"/>
                </a:cubicBezTo>
                <a:cubicBezTo>
                  <a:pt x="938646" y="961160"/>
                  <a:pt x="966355" y="1111827"/>
                  <a:pt x="966355" y="1111827"/>
                </a:cubicBezTo>
              </a:path>
            </a:pathLst>
          </a:custGeom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 rot="20649894">
            <a:off x="4410617" y="4891440"/>
            <a:ext cx="873098" cy="1139855"/>
          </a:xfrm>
          <a:custGeom>
            <a:avLst/>
            <a:gdLst>
              <a:gd name="connsiteX0" fmla="*/ 0 w 1013115"/>
              <a:gd name="connsiteY0" fmla="*/ 748146 h 1111827"/>
              <a:gd name="connsiteX1" fmla="*/ 290946 w 1013115"/>
              <a:gd name="connsiteY1" fmla="*/ 675409 h 1111827"/>
              <a:gd name="connsiteX2" fmla="*/ 509155 w 1013115"/>
              <a:gd name="connsiteY2" fmla="*/ 83127 h 1111827"/>
              <a:gd name="connsiteX3" fmla="*/ 914400 w 1013115"/>
              <a:gd name="connsiteY3" fmla="*/ 176646 h 1111827"/>
              <a:gd name="connsiteX4" fmla="*/ 1007919 w 1013115"/>
              <a:gd name="connsiteY4" fmla="*/ 581891 h 1111827"/>
              <a:gd name="connsiteX5" fmla="*/ 945573 w 1013115"/>
              <a:gd name="connsiteY5" fmla="*/ 872837 h 1111827"/>
              <a:gd name="connsiteX6" fmla="*/ 966355 w 1013115"/>
              <a:gd name="connsiteY6" fmla="*/ 1111827 h 1111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3115" h="1111827">
                <a:moveTo>
                  <a:pt x="0" y="748146"/>
                </a:moveTo>
                <a:cubicBezTo>
                  <a:pt x="103043" y="767195"/>
                  <a:pt x="206087" y="786245"/>
                  <a:pt x="290946" y="675409"/>
                </a:cubicBezTo>
                <a:cubicBezTo>
                  <a:pt x="375805" y="564573"/>
                  <a:pt x="405246" y="166254"/>
                  <a:pt x="509155" y="83127"/>
                </a:cubicBezTo>
                <a:cubicBezTo>
                  <a:pt x="613064" y="0"/>
                  <a:pt x="831273" y="93519"/>
                  <a:pt x="914400" y="176646"/>
                </a:cubicBezTo>
                <a:cubicBezTo>
                  <a:pt x="997527" y="259773"/>
                  <a:pt x="1002724" y="465859"/>
                  <a:pt x="1007919" y="581891"/>
                </a:cubicBezTo>
                <a:cubicBezTo>
                  <a:pt x="1013115" y="697923"/>
                  <a:pt x="952500" y="784514"/>
                  <a:pt x="945573" y="872837"/>
                </a:cubicBezTo>
                <a:cubicBezTo>
                  <a:pt x="938646" y="961160"/>
                  <a:pt x="966355" y="1111827"/>
                  <a:pt x="966355" y="1111827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/>
          <p:cNvCxnSpPr/>
          <p:nvPr/>
        </p:nvCxnSpPr>
        <p:spPr>
          <a:xfrm rot="10800000">
            <a:off x="3124200" y="5334000"/>
            <a:ext cx="1524000" cy="762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4" idx="4"/>
          </p:cNvCxnSpPr>
          <p:nvPr/>
        </p:nvCxnSpPr>
        <p:spPr>
          <a:xfrm>
            <a:off x="5406178" y="5098610"/>
            <a:ext cx="1832822" cy="15919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105400" y="6019800"/>
            <a:ext cx="4143122" cy="369332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b="1" dirty="0" err="1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Tieu</a:t>
            </a:r>
            <a:r>
              <a:rPr lang="en-US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 chuan </a:t>
            </a:r>
            <a:r>
              <a:rPr lang="en-US" b="1" dirty="0" err="1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nao</a:t>
            </a:r>
            <a:r>
              <a:rPr lang="en-US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 de chon </a:t>
            </a:r>
            <a:r>
              <a:rPr lang="en-US" b="1" dirty="0" err="1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thang</a:t>
            </a:r>
            <a:r>
              <a:rPr lang="en-US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 do??</a:t>
            </a:r>
            <a:endParaRPr lang="en-US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Upper body detection by Snake (omega shape)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Dung </a:t>
            </a:r>
            <a:r>
              <a:rPr lang="en-US" dirty="0" err="1" smtClean="0"/>
              <a:t>hinh</a:t>
            </a:r>
            <a:r>
              <a:rPr lang="en-US" dirty="0" smtClean="0"/>
              <a:t> nay de </a:t>
            </a:r>
            <a:r>
              <a:rPr lang="en-US" dirty="0" err="1" smtClean="0"/>
              <a:t>giai</a:t>
            </a:r>
            <a:r>
              <a:rPr lang="en-US" dirty="0" smtClean="0"/>
              <a:t> </a:t>
            </a:r>
            <a:r>
              <a:rPr lang="en-US" dirty="0" err="1" smtClean="0"/>
              <a:t>thich</a:t>
            </a:r>
            <a:r>
              <a:rPr lang="en-US" dirty="0" smtClean="0"/>
              <a:t> </a:t>
            </a:r>
            <a:r>
              <a:rPr lang="en-US" dirty="0" err="1" smtClean="0"/>
              <a:t>cach</a:t>
            </a:r>
            <a:r>
              <a:rPr lang="en-US" dirty="0" smtClean="0"/>
              <a:t> </a:t>
            </a:r>
            <a:r>
              <a:rPr lang="en-US" dirty="0" err="1" smtClean="0"/>
              <a:t>tinh</a:t>
            </a:r>
            <a:r>
              <a:rPr lang="en-US" dirty="0" smtClean="0"/>
              <a:t> do </a:t>
            </a:r>
            <a:r>
              <a:rPr lang="en-US" dirty="0" err="1" smtClean="0"/>
              <a:t>khop</a:t>
            </a:r>
            <a:r>
              <a:rPr lang="en-US" dirty="0" smtClean="0"/>
              <a:t>. Co the </a:t>
            </a:r>
            <a:r>
              <a:rPr lang="en-US" dirty="0" err="1" smtClean="0"/>
              <a:t>dua</a:t>
            </a:r>
            <a:r>
              <a:rPr lang="en-US" dirty="0" smtClean="0"/>
              <a:t> cong </a:t>
            </a:r>
            <a:r>
              <a:rPr lang="en-US" dirty="0" err="1" smtClean="0"/>
              <a:t>thuc</a:t>
            </a:r>
            <a:r>
              <a:rPr lang="en-US" dirty="0" smtClean="0"/>
              <a:t> </a:t>
            </a:r>
            <a:r>
              <a:rPr lang="en-US" dirty="0" err="1" smtClean="0"/>
              <a:t>vao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57600" y="3200400"/>
            <a:ext cx="2552700" cy="2466975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Snake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Tư</a:t>
            </a:r>
            <a:r>
              <a:rPr lang="en-US" dirty="0" smtClean="0"/>
              <a:t> </a:t>
            </a:r>
            <a:r>
              <a:rPr lang="en-US" dirty="0" err="1" smtClean="0"/>
              <a:t>thế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thì</a:t>
            </a:r>
            <a:r>
              <a:rPr lang="en-US" dirty="0" smtClean="0"/>
              <a:t> </a:t>
            </a:r>
            <a:r>
              <a:rPr lang="en-US" dirty="0" err="1" smtClean="0"/>
              <a:t>đa</a:t>
            </a:r>
            <a:r>
              <a:rPr lang="en-US" dirty="0" smtClean="0"/>
              <a:t> </a:t>
            </a:r>
            <a:r>
              <a:rPr lang="en-US" dirty="0" err="1" smtClean="0"/>
              <a:t>dạng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phức</a:t>
            </a:r>
            <a:r>
              <a:rPr lang="en-US" dirty="0" smtClean="0"/>
              <a:t> </a:t>
            </a:r>
            <a:r>
              <a:rPr lang="en-US" dirty="0" err="1" smtClean="0"/>
              <a:t>tạp</a:t>
            </a:r>
            <a:endParaRPr lang="en-US" dirty="0"/>
          </a:p>
        </p:txBody>
      </p:sp>
      <p:sp>
        <p:nvSpPr>
          <p:cNvPr id="9" name="Freeform 8"/>
          <p:cNvSpPr/>
          <p:nvPr/>
        </p:nvSpPr>
        <p:spPr>
          <a:xfrm rot="20790924">
            <a:off x="1905000" y="3581400"/>
            <a:ext cx="1013115" cy="1111827"/>
          </a:xfrm>
          <a:custGeom>
            <a:avLst/>
            <a:gdLst>
              <a:gd name="connsiteX0" fmla="*/ 0 w 1013115"/>
              <a:gd name="connsiteY0" fmla="*/ 748146 h 1111827"/>
              <a:gd name="connsiteX1" fmla="*/ 290946 w 1013115"/>
              <a:gd name="connsiteY1" fmla="*/ 675409 h 1111827"/>
              <a:gd name="connsiteX2" fmla="*/ 509155 w 1013115"/>
              <a:gd name="connsiteY2" fmla="*/ 83127 h 1111827"/>
              <a:gd name="connsiteX3" fmla="*/ 914400 w 1013115"/>
              <a:gd name="connsiteY3" fmla="*/ 176646 h 1111827"/>
              <a:gd name="connsiteX4" fmla="*/ 1007919 w 1013115"/>
              <a:gd name="connsiteY4" fmla="*/ 581891 h 1111827"/>
              <a:gd name="connsiteX5" fmla="*/ 945573 w 1013115"/>
              <a:gd name="connsiteY5" fmla="*/ 872837 h 1111827"/>
              <a:gd name="connsiteX6" fmla="*/ 966355 w 1013115"/>
              <a:gd name="connsiteY6" fmla="*/ 1111827 h 1111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3115" h="1111827">
                <a:moveTo>
                  <a:pt x="0" y="748146"/>
                </a:moveTo>
                <a:cubicBezTo>
                  <a:pt x="103043" y="767195"/>
                  <a:pt x="206087" y="786245"/>
                  <a:pt x="290946" y="675409"/>
                </a:cubicBezTo>
                <a:cubicBezTo>
                  <a:pt x="375805" y="564573"/>
                  <a:pt x="405246" y="166254"/>
                  <a:pt x="509155" y="83127"/>
                </a:cubicBezTo>
                <a:cubicBezTo>
                  <a:pt x="613064" y="0"/>
                  <a:pt x="831273" y="93519"/>
                  <a:pt x="914400" y="176646"/>
                </a:cubicBezTo>
                <a:cubicBezTo>
                  <a:pt x="997527" y="259773"/>
                  <a:pt x="1002724" y="465859"/>
                  <a:pt x="1007919" y="581891"/>
                </a:cubicBezTo>
                <a:cubicBezTo>
                  <a:pt x="1013115" y="697923"/>
                  <a:pt x="952500" y="784514"/>
                  <a:pt x="945573" y="872837"/>
                </a:cubicBezTo>
                <a:cubicBezTo>
                  <a:pt x="938646" y="961160"/>
                  <a:pt x="966355" y="1111827"/>
                  <a:pt x="966355" y="1111827"/>
                </a:cubicBezTo>
              </a:path>
            </a:pathLst>
          </a:custGeom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4343400" y="3200400"/>
            <a:ext cx="1905000" cy="1905000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2400" b="1" dirty="0" err="1" smtClean="0">
                <a:ln w="50800"/>
                <a:solidFill>
                  <a:schemeClr val="bg1">
                    <a:shade val="50000"/>
                  </a:schemeClr>
                </a:solidFill>
              </a:rPr>
              <a:t>Biến</a:t>
            </a:r>
            <a:r>
              <a:rPr lang="en-US" sz="2400" b="1" dirty="0" smtClean="0">
                <a:ln w="50800"/>
                <a:solidFill>
                  <a:schemeClr val="bg1">
                    <a:shade val="50000"/>
                  </a:schemeClr>
                </a:solidFill>
              </a:rPr>
              <a:t> </a:t>
            </a:r>
            <a:r>
              <a:rPr lang="en-US" sz="2400" b="1" dirty="0" err="1" smtClean="0">
                <a:ln w="50800"/>
                <a:solidFill>
                  <a:schemeClr val="bg1">
                    <a:shade val="50000"/>
                  </a:schemeClr>
                </a:solidFill>
              </a:rPr>
              <a:t>đổi</a:t>
            </a:r>
            <a:r>
              <a:rPr lang="en-US" sz="2400" b="1" dirty="0" smtClean="0">
                <a:ln w="50800"/>
                <a:solidFill>
                  <a:schemeClr val="bg1">
                    <a:shade val="50000"/>
                  </a:schemeClr>
                </a:solidFill>
              </a:rPr>
              <a:t> Affine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</a:endParaRPr>
          </a:p>
        </p:txBody>
      </p:sp>
      <p:sp>
        <p:nvSpPr>
          <p:cNvPr id="12" name="Right Arrow 11"/>
          <p:cNvSpPr/>
          <p:nvPr/>
        </p:nvSpPr>
        <p:spPr>
          <a:xfrm>
            <a:off x="3276600" y="3733800"/>
            <a:ext cx="914400" cy="685800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 rot="20790924">
            <a:off x="7836744" y="2419384"/>
            <a:ext cx="563581" cy="618493"/>
          </a:xfrm>
          <a:custGeom>
            <a:avLst/>
            <a:gdLst>
              <a:gd name="connsiteX0" fmla="*/ 0 w 1013115"/>
              <a:gd name="connsiteY0" fmla="*/ 748146 h 1111827"/>
              <a:gd name="connsiteX1" fmla="*/ 290946 w 1013115"/>
              <a:gd name="connsiteY1" fmla="*/ 675409 h 1111827"/>
              <a:gd name="connsiteX2" fmla="*/ 509155 w 1013115"/>
              <a:gd name="connsiteY2" fmla="*/ 83127 h 1111827"/>
              <a:gd name="connsiteX3" fmla="*/ 914400 w 1013115"/>
              <a:gd name="connsiteY3" fmla="*/ 176646 h 1111827"/>
              <a:gd name="connsiteX4" fmla="*/ 1007919 w 1013115"/>
              <a:gd name="connsiteY4" fmla="*/ 581891 h 1111827"/>
              <a:gd name="connsiteX5" fmla="*/ 945573 w 1013115"/>
              <a:gd name="connsiteY5" fmla="*/ 872837 h 1111827"/>
              <a:gd name="connsiteX6" fmla="*/ 966355 w 1013115"/>
              <a:gd name="connsiteY6" fmla="*/ 1111827 h 1111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3115" h="1111827">
                <a:moveTo>
                  <a:pt x="0" y="748146"/>
                </a:moveTo>
                <a:cubicBezTo>
                  <a:pt x="103043" y="767195"/>
                  <a:pt x="206087" y="786245"/>
                  <a:pt x="290946" y="675409"/>
                </a:cubicBezTo>
                <a:cubicBezTo>
                  <a:pt x="375805" y="564573"/>
                  <a:pt x="405246" y="166254"/>
                  <a:pt x="509155" y="83127"/>
                </a:cubicBezTo>
                <a:cubicBezTo>
                  <a:pt x="613064" y="0"/>
                  <a:pt x="831273" y="93519"/>
                  <a:pt x="914400" y="176646"/>
                </a:cubicBezTo>
                <a:cubicBezTo>
                  <a:pt x="997527" y="259773"/>
                  <a:pt x="1002724" y="465859"/>
                  <a:pt x="1007919" y="581891"/>
                </a:cubicBezTo>
                <a:cubicBezTo>
                  <a:pt x="1013115" y="697923"/>
                  <a:pt x="952500" y="784514"/>
                  <a:pt x="945573" y="872837"/>
                </a:cubicBezTo>
                <a:cubicBezTo>
                  <a:pt x="938646" y="961160"/>
                  <a:pt x="966355" y="1111827"/>
                  <a:pt x="966355" y="1111827"/>
                </a:cubicBezTo>
              </a:path>
            </a:pathLst>
          </a:custGeom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 rot="20790924">
            <a:off x="7971769" y="3392136"/>
            <a:ext cx="468819" cy="1111827"/>
          </a:xfrm>
          <a:custGeom>
            <a:avLst/>
            <a:gdLst>
              <a:gd name="connsiteX0" fmla="*/ 0 w 1013115"/>
              <a:gd name="connsiteY0" fmla="*/ 748146 h 1111827"/>
              <a:gd name="connsiteX1" fmla="*/ 290946 w 1013115"/>
              <a:gd name="connsiteY1" fmla="*/ 675409 h 1111827"/>
              <a:gd name="connsiteX2" fmla="*/ 509155 w 1013115"/>
              <a:gd name="connsiteY2" fmla="*/ 83127 h 1111827"/>
              <a:gd name="connsiteX3" fmla="*/ 914400 w 1013115"/>
              <a:gd name="connsiteY3" fmla="*/ 176646 h 1111827"/>
              <a:gd name="connsiteX4" fmla="*/ 1007919 w 1013115"/>
              <a:gd name="connsiteY4" fmla="*/ 581891 h 1111827"/>
              <a:gd name="connsiteX5" fmla="*/ 945573 w 1013115"/>
              <a:gd name="connsiteY5" fmla="*/ 872837 h 1111827"/>
              <a:gd name="connsiteX6" fmla="*/ 966355 w 1013115"/>
              <a:gd name="connsiteY6" fmla="*/ 1111827 h 1111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3115" h="1111827">
                <a:moveTo>
                  <a:pt x="0" y="748146"/>
                </a:moveTo>
                <a:cubicBezTo>
                  <a:pt x="103043" y="767195"/>
                  <a:pt x="206087" y="786245"/>
                  <a:pt x="290946" y="675409"/>
                </a:cubicBezTo>
                <a:cubicBezTo>
                  <a:pt x="375805" y="564573"/>
                  <a:pt x="405246" y="166254"/>
                  <a:pt x="509155" y="83127"/>
                </a:cubicBezTo>
                <a:cubicBezTo>
                  <a:pt x="613064" y="0"/>
                  <a:pt x="831273" y="93519"/>
                  <a:pt x="914400" y="176646"/>
                </a:cubicBezTo>
                <a:cubicBezTo>
                  <a:pt x="997527" y="259773"/>
                  <a:pt x="1002724" y="465859"/>
                  <a:pt x="1007919" y="581891"/>
                </a:cubicBezTo>
                <a:cubicBezTo>
                  <a:pt x="1013115" y="697923"/>
                  <a:pt x="952500" y="784514"/>
                  <a:pt x="945573" y="872837"/>
                </a:cubicBezTo>
                <a:cubicBezTo>
                  <a:pt x="938646" y="961160"/>
                  <a:pt x="966355" y="1111827"/>
                  <a:pt x="966355" y="1111827"/>
                </a:cubicBezTo>
              </a:path>
            </a:pathLst>
          </a:custGeom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 rot="18334403">
            <a:off x="7634219" y="5437306"/>
            <a:ext cx="1013115" cy="1111827"/>
          </a:xfrm>
          <a:custGeom>
            <a:avLst/>
            <a:gdLst>
              <a:gd name="connsiteX0" fmla="*/ 0 w 1013115"/>
              <a:gd name="connsiteY0" fmla="*/ 748146 h 1111827"/>
              <a:gd name="connsiteX1" fmla="*/ 290946 w 1013115"/>
              <a:gd name="connsiteY1" fmla="*/ 675409 h 1111827"/>
              <a:gd name="connsiteX2" fmla="*/ 509155 w 1013115"/>
              <a:gd name="connsiteY2" fmla="*/ 83127 h 1111827"/>
              <a:gd name="connsiteX3" fmla="*/ 914400 w 1013115"/>
              <a:gd name="connsiteY3" fmla="*/ 176646 h 1111827"/>
              <a:gd name="connsiteX4" fmla="*/ 1007919 w 1013115"/>
              <a:gd name="connsiteY4" fmla="*/ 581891 h 1111827"/>
              <a:gd name="connsiteX5" fmla="*/ 945573 w 1013115"/>
              <a:gd name="connsiteY5" fmla="*/ 872837 h 1111827"/>
              <a:gd name="connsiteX6" fmla="*/ 966355 w 1013115"/>
              <a:gd name="connsiteY6" fmla="*/ 1111827 h 1111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3115" h="1111827">
                <a:moveTo>
                  <a:pt x="0" y="748146"/>
                </a:moveTo>
                <a:cubicBezTo>
                  <a:pt x="103043" y="767195"/>
                  <a:pt x="206087" y="786245"/>
                  <a:pt x="290946" y="675409"/>
                </a:cubicBezTo>
                <a:cubicBezTo>
                  <a:pt x="375805" y="564573"/>
                  <a:pt x="405246" y="166254"/>
                  <a:pt x="509155" y="83127"/>
                </a:cubicBezTo>
                <a:cubicBezTo>
                  <a:pt x="613064" y="0"/>
                  <a:pt x="831273" y="93519"/>
                  <a:pt x="914400" y="176646"/>
                </a:cubicBezTo>
                <a:cubicBezTo>
                  <a:pt x="997527" y="259773"/>
                  <a:pt x="1002724" y="465859"/>
                  <a:pt x="1007919" y="581891"/>
                </a:cubicBezTo>
                <a:cubicBezTo>
                  <a:pt x="1013115" y="697923"/>
                  <a:pt x="952500" y="784514"/>
                  <a:pt x="945573" y="872837"/>
                </a:cubicBezTo>
                <a:cubicBezTo>
                  <a:pt x="938646" y="961160"/>
                  <a:pt x="966355" y="1111827"/>
                  <a:pt x="966355" y="1111827"/>
                </a:cubicBezTo>
              </a:path>
            </a:pathLst>
          </a:custGeom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924800" y="472440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…</a:t>
            </a:r>
            <a:endParaRPr lang="en-US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17" name="Right Arrow 16"/>
          <p:cNvSpPr/>
          <p:nvPr/>
        </p:nvSpPr>
        <p:spPr>
          <a:xfrm>
            <a:off x="6553200" y="3733800"/>
            <a:ext cx="1066800" cy="685800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 rot="20469388">
            <a:off x="6334459" y="2783345"/>
            <a:ext cx="1306086" cy="685800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 rot="1659859">
            <a:off x="6127154" y="5013605"/>
            <a:ext cx="1398878" cy="685800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4" grpId="0" animBg="1"/>
      <p:bldP spid="15" grpId="0" animBg="1"/>
      <p:bldP spid="16" grpId="0"/>
      <p:bldP spid="17" grpId="0" animBg="1"/>
      <p:bldP spid="18" grpId="0" animBg="1"/>
      <p:bldP spid="1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Snake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Omega shape</a:t>
            </a:r>
            <a:endParaRPr lang="en-US" dirty="0"/>
          </a:p>
        </p:txBody>
      </p:sp>
      <p:pic>
        <p:nvPicPr>
          <p:cNvPr id="2129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4400" y="2133600"/>
            <a:ext cx="7496048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2000" y="3810000"/>
            <a:ext cx="7772400" cy="290575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Right Arrow 5"/>
          <p:cNvSpPr/>
          <p:nvPr/>
        </p:nvSpPr>
        <p:spPr>
          <a:xfrm rot="5400000">
            <a:off x="4381500" y="3162300"/>
            <a:ext cx="533400" cy="609600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Snake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140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52600" y="1676400"/>
            <a:ext cx="5358353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0" y="3505200"/>
            <a:ext cx="8354967" cy="31242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Right Arrow 5"/>
          <p:cNvSpPr/>
          <p:nvPr/>
        </p:nvSpPr>
        <p:spPr>
          <a:xfrm rot="5400000">
            <a:off x="4381500" y="2933700"/>
            <a:ext cx="381000" cy="609600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quả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quả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nghiệm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Khó</a:t>
            </a:r>
            <a:r>
              <a:rPr lang="en-US" dirty="0" smtClean="0"/>
              <a:t> </a:t>
            </a:r>
            <a:r>
              <a:rPr lang="en-US" dirty="0" err="1" smtClean="0"/>
              <a:t>khăn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Ánh</a:t>
            </a:r>
            <a:r>
              <a:rPr lang="en-US" dirty="0" smtClean="0"/>
              <a:t> </a:t>
            </a:r>
            <a:r>
              <a:rPr lang="en-US" dirty="0" err="1" smtClean="0"/>
              <a:t>sáng</a:t>
            </a:r>
            <a:r>
              <a:rPr lang="en-US" dirty="0" smtClean="0"/>
              <a:t> </a:t>
            </a:r>
            <a:r>
              <a:rPr lang="en-US" dirty="0" err="1" smtClean="0"/>
              <a:t>thay</a:t>
            </a:r>
            <a:r>
              <a:rPr lang="en-US" dirty="0" smtClean="0"/>
              <a:t> </a:t>
            </a:r>
            <a:r>
              <a:rPr lang="en-US" dirty="0" err="1" smtClean="0"/>
              <a:t>đổi</a:t>
            </a:r>
            <a:endParaRPr lang="en-US" dirty="0" smtClean="0"/>
          </a:p>
          <a:p>
            <a:r>
              <a:rPr lang="en-US" dirty="0" err="1" smtClean="0"/>
              <a:t>Khu</a:t>
            </a:r>
            <a:r>
              <a:rPr lang="en-US" dirty="0" smtClean="0"/>
              <a:t> </a:t>
            </a:r>
            <a:r>
              <a:rPr lang="en-US" dirty="0" err="1" smtClean="0"/>
              <a:t>vực</a:t>
            </a:r>
            <a:r>
              <a:rPr lang="en-US" dirty="0" smtClean="0"/>
              <a:t> </a:t>
            </a:r>
            <a:r>
              <a:rPr lang="en-US" dirty="0" err="1" smtClean="0"/>
              <a:t>đầu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tiếp</a:t>
            </a:r>
            <a:r>
              <a:rPr lang="en-US" dirty="0" smtClean="0"/>
              <a:t> </a:t>
            </a:r>
            <a:r>
              <a:rPr lang="en-US" dirty="0" err="1" smtClean="0"/>
              <a:t>xúc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những</a:t>
            </a:r>
            <a:r>
              <a:rPr lang="en-US" dirty="0" smtClean="0"/>
              <a:t> </a:t>
            </a:r>
            <a:r>
              <a:rPr lang="en-US" dirty="0" err="1" smtClean="0"/>
              <a:t>vùng</a:t>
            </a:r>
            <a:r>
              <a:rPr lang="en-US" dirty="0" smtClean="0"/>
              <a:t> </a:t>
            </a:r>
            <a:r>
              <a:rPr lang="en-US" dirty="0" err="1" smtClean="0"/>
              <a:t>hoặc</a:t>
            </a:r>
            <a:r>
              <a:rPr lang="en-US" dirty="0" smtClean="0"/>
              <a:t> </a:t>
            </a:r>
            <a:r>
              <a:rPr lang="en-US" dirty="0" err="1" smtClean="0"/>
              <a:t>đồ</a:t>
            </a:r>
            <a:r>
              <a:rPr lang="en-US" dirty="0" smtClean="0"/>
              <a:t> </a:t>
            </a:r>
            <a:r>
              <a:rPr lang="en-US" dirty="0" err="1" smtClean="0"/>
              <a:t>vật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màu</a:t>
            </a:r>
            <a:r>
              <a:rPr lang="en-US" dirty="0" smtClean="0"/>
              <a:t> </a:t>
            </a:r>
            <a:r>
              <a:rPr lang="en-US" dirty="0" err="1" smtClean="0"/>
              <a:t>tối</a:t>
            </a:r>
            <a:endParaRPr lang="en-US" dirty="0" smtClean="0"/>
          </a:p>
          <a:p>
            <a:r>
              <a:rPr lang="en-US" dirty="0" err="1" smtClean="0"/>
              <a:t>Chất</a:t>
            </a:r>
            <a:r>
              <a:rPr lang="en-US" dirty="0" smtClean="0"/>
              <a:t> </a:t>
            </a:r>
            <a:r>
              <a:rPr lang="en-US" dirty="0" err="1" smtClean="0"/>
              <a:t>lượng</a:t>
            </a:r>
            <a:r>
              <a:rPr lang="en-US" dirty="0" smtClean="0"/>
              <a:t> video </a:t>
            </a:r>
            <a:r>
              <a:rPr lang="en-US" dirty="0" err="1" smtClean="0"/>
              <a:t>kém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38400" y="4038600"/>
            <a:ext cx="3124200" cy="234071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7" name="Picture 6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67400" y="4038600"/>
            <a:ext cx="3084534" cy="231099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Hướng</a:t>
            </a:r>
            <a:r>
              <a:rPr lang="en-US" dirty="0" smtClean="0"/>
              <a:t> </a:t>
            </a:r>
            <a:r>
              <a:rPr lang="en-US" dirty="0" err="1" smtClean="0"/>
              <a:t>tiếp</a:t>
            </a:r>
            <a:r>
              <a:rPr lang="en-US" dirty="0" smtClean="0"/>
              <a:t> </a:t>
            </a:r>
            <a:r>
              <a:rPr lang="en-US" dirty="0" err="1" smtClean="0"/>
              <a:t>cận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7" name="Diagram 6"/>
          <p:cNvGraphicFramePr/>
          <p:nvPr/>
        </p:nvGraphicFramePr>
        <p:xfrm>
          <a:off x="1219200" y="1600200"/>
          <a:ext cx="71628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2" descr="E:\Data\3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219199" y="2209800"/>
            <a:ext cx="1893277" cy="1295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05826" name="Picture 2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871883" y="4038600"/>
            <a:ext cx="1919317" cy="14478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Hướng</a:t>
            </a:r>
            <a:r>
              <a:rPr lang="en-US" dirty="0" smtClean="0"/>
              <a:t> </a:t>
            </a:r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triển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 </a:t>
            </a:r>
            <a:r>
              <a:rPr lang="en-US" dirty="0" err="1" smtClean="0"/>
              <a:t>vết</a:t>
            </a:r>
            <a:r>
              <a:rPr lang="en-US" dirty="0" smtClean="0"/>
              <a:t> </a:t>
            </a:r>
            <a:r>
              <a:rPr lang="en-US" dirty="0" err="1" smtClean="0"/>
              <a:t>từng</a:t>
            </a:r>
            <a:r>
              <a:rPr lang="en-US" dirty="0" smtClean="0"/>
              <a:t> </a:t>
            </a:r>
            <a:r>
              <a:rPr lang="en-US" dirty="0" err="1" smtClean="0"/>
              <a:t>học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endParaRPr lang="en-US" dirty="0" smtClean="0"/>
          </a:p>
          <a:p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độ</a:t>
            </a:r>
            <a:r>
              <a:rPr lang="en-US" dirty="0" smtClean="0"/>
              <a:t> </a:t>
            </a:r>
            <a:r>
              <a:rPr lang="en-US" dirty="0" err="1" smtClean="0"/>
              <a:t>dao</a:t>
            </a:r>
            <a:r>
              <a:rPr lang="en-US" dirty="0" smtClean="0"/>
              <a:t> </a:t>
            </a:r>
            <a:r>
              <a:rPr lang="en-US" dirty="0" err="1" smtClean="0"/>
              <a:t>động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295400" y="2895600"/>
            <a:ext cx="7772400" cy="1362075"/>
          </a:xfrm>
        </p:spPr>
        <p:txBody>
          <a:bodyPr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cap="none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Cám</a:t>
            </a:r>
            <a:r>
              <a:rPr lang="en-US" cap="none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 </a:t>
            </a:r>
            <a:r>
              <a:rPr lang="en-US" cap="none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ơn</a:t>
            </a:r>
            <a:r>
              <a:rPr lang="en-US" cap="none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 </a:t>
            </a:r>
            <a:r>
              <a:rPr lang="en-US" cap="none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thầy</a:t>
            </a:r>
            <a:r>
              <a:rPr lang="en-US" cap="none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 </a:t>
            </a:r>
            <a:r>
              <a:rPr lang="en-US" cap="none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cô</a:t>
            </a:r>
            <a:r>
              <a:rPr lang="en-US" cap="none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 </a:t>
            </a:r>
            <a:br>
              <a:rPr lang="en-US" cap="none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</a:br>
            <a:r>
              <a:rPr lang="en-US" cap="none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và</a:t>
            </a:r>
            <a:r>
              <a:rPr lang="en-US" cap="none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 </a:t>
            </a:r>
            <a:r>
              <a:rPr lang="en-US" cap="none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các</a:t>
            </a:r>
            <a:r>
              <a:rPr lang="en-US" cap="none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 </a:t>
            </a:r>
            <a:r>
              <a:rPr lang="en-US" cap="none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bạn</a:t>
            </a:r>
            <a:r>
              <a:rPr lang="en-US" cap="none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 </a:t>
            </a:r>
            <a:r>
              <a:rPr lang="en-US" cap="none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đã</a:t>
            </a:r>
            <a:r>
              <a:rPr lang="en-US" cap="none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 </a:t>
            </a:r>
            <a:r>
              <a:rPr lang="en-US" cap="none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theo</a:t>
            </a:r>
            <a:r>
              <a:rPr lang="en-US" cap="none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 </a:t>
            </a:r>
            <a:r>
              <a:rPr lang="en-US" cap="none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dõi</a:t>
            </a:r>
            <a:endParaRPr lang="en-US" cap="none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  <a:reflection blurRad="6350" stA="55000" endA="300" endPos="45500" dir="5400000" sy="-100000" algn="bl" rotWithShape="0"/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PHỤ LỤC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hog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Tính toán đặc trưng bằng Integrals Image</a:t>
            </a:r>
          </a:p>
        </p:txBody>
      </p:sp>
      <p:pic>
        <p:nvPicPr>
          <p:cNvPr id="14339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44800" y="2003251"/>
            <a:ext cx="4855680" cy="38279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34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498400" y="4595523"/>
            <a:ext cx="3870720" cy="9721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342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CC08B7C8-4AFD-414F-A116-D550E52BF35F}" type="slidenum">
              <a:rPr lang="fi-FI" smtClean="0">
                <a:ea typeface="DejaVu Sans" charset="0"/>
              </a:rPr>
              <a:pPr/>
              <a:t>44</a:t>
            </a:fld>
            <a:endParaRPr lang="fi-FI" smtClean="0">
              <a:ea typeface="DejaVu Sans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err="1" smtClean="0"/>
              <a:t>svm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SVM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81400" y="1447800"/>
            <a:ext cx="4600575" cy="47053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SVM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743200" y="2286000"/>
            <a:ext cx="5310179" cy="33882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SVM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71800" y="2209800"/>
            <a:ext cx="5324475" cy="3695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743200" y="2743200"/>
            <a:ext cx="5514975" cy="29813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Hair </a:t>
            </a:r>
            <a:r>
              <a:rPr lang="en-US" dirty="0" err="1" smtClean="0"/>
              <a:t>DeTECTION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loại</a:t>
            </a:r>
            <a:endParaRPr lang="en-US" dirty="0"/>
          </a:p>
        </p:txBody>
      </p:sp>
      <p:pic>
        <p:nvPicPr>
          <p:cNvPr id="21094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33800" y="1447800"/>
            <a:ext cx="3624209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Rectangle 5"/>
          <p:cNvSpPr/>
          <p:nvPr/>
        </p:nvSpPr>
        <p:spPr>
          <a:xfrm>
            <a:off x="2057400" y="2997875"/>
            <a:ext cx="670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i="1" dirty="0" err="1" smtClean="0"/>
              <a:t>y</a:t>
            </a:r>
            <a:r>
              <a:rPr lang="en-US" i="1" baseline="-25000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nhãn</a:t>
            </a:r>
            <a:r>
              <a:rPr lang="en-US" dirty="0" smtClean="0"/>
              <a:t> </a:t>
            </a:r>
            <a:r>
              <a:rPr lang="en-US" dirty="0" err="1" smtClean="0"/>
              <a:t>lớp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support vector </a:t>
            </a:r>
            <a:r>
              <a:rPr lang="en-US" i="1" dirty="0" smtClean="0"/>
              <a:t>X</a:t>
            </a:r>
            <a:r>
              <a:rPr lang="en-US" i="1" baseline="-25000" dirty="0" smtClean="0"/>
              <a:t>i</a:t>
            </a:r>
            <a:endParaRPr lang="en-US" dirty="0" smtClean="0"/>
          </a:p>
          <a:p>
            <a:pPr lvl="0"/>
            <a:r>
              <a:rPr lang="en-US" i="1" dirty="0" smtClean="0"/>
              <a:t>X</a:t>
            </a:r>
            <a:r>
              <a:rPr lang="en-US" i="1" baseline="30000" dirty="0" smtClean="0"/>
              <a:t>T</a:t>
            </a:r>
            <a:r>
              <a:rPr lang="en-US" dirty="0" smtClean="0"/>
              <a:t>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bộ</a:t>
            </a:r>
            <a:r>
              <a:rPr lang="en-US" dirty="0" smtClean="0"/>
              <a:t> test</a:t>
            </a:r>
          </a:p>
          <a:p>
            <a:pPr lvl="0"/>
            <a:r>
              <a:rPr lang="en-US" i="1" dirty="0" smtClean="0"/>
              <a:t>α</a:t>
            </a:r>
            <a:r>
              <a:rPr lang="en-US" dirty="0" smtClean="0"/>
              <a:t> (</a:t>
            </a:r>
            <a:r>
              <a:rPr lang="en-US" dirty="0" err="1" smtClean="0"/>
              <a:t>nhân</a:t>
            </a:r>
            <a:r>
              <a:rPr lang="en-US" dirty="0" smtClean="0"/>
              <a:t> </a:t>
            </a:r>
            <a:r>
              <a:rPr lang="en-US" dirty="0" err="1" smtClean="0"/>
              <a:t>tử</a:t>
            </a:r>
            <a:r>
              <a:rPr lang="en-US" dirty="0" smtClean="0"/>
              <a:t> </a:t>
            </a:r>
            <a:r>
              <a:rPr lang="en-US" dirty="0" err="1" smtClean="0"/>
              <a:t>Lagrangian</a:t>
            </a:r>
            <a:r>
              <a:rPr lang="en-US" dirty="0" smtClean="0"/>
              <a:t>)</a:t>
            </a:r>
          </a:p>
          <a:p>
            <a:pPr lvl="0"/>
            <a:r>
              <a:rPr lang="en-US" i="1" dirty="0" smtClean="0"/>
              <a:t>b</a:t>
            </a:r>
            <a:r>
              <a:rPr lang="en-US" i="1" baseline="-25000" dirty="0" smtClean="0"/>
              <a:t>0</a:t>
            </a:r>
            <a:r>
              <a:rPr lang="en-US" dirty="0" smtClean="0"/>
              <a:t>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biến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xác</a:t>
            </a:r>
            <a:r>
              <a:rPr lang="en-US" dirty="0" smtClean="0"/>
              <a:t> </a:t>
            </a:r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bởi</a:t>
            </a:r>
            <a:r>
              <a:rPr lang="en-US" dirty="0" smtClean="0"/>
              <a:t> </a:t>
            </a:r>
            <a:r>
              <a:rPr lang="en-US" dirty="0" err="1" smtClean="0"/>
              <a:t>sự</a:t>
            </a:r>
            <a:r>
              <a:rPr lang="en-US" dirty="0" smtClean="0"/>
              <a:t> </a:t>
            </a:r>
            <a:r>
              <a:rPr lang="en-US" dirty="0" err="1" smtClean="0"/>
              <a:t>tối</a:t>
            </a:r>
            <a:r>
              <a:rPr lang="en-US" dirty="0" smtClean="0"/>
              <a:t> </a:t>
            </a:r>
            <a:r>
              <a:rPr lang="en-US" dirty="0" err="1" smtClean="0"/>
              <a:t>ưu</a:t>
            </a:r>
            <a:r>
              <a:rPr lang="en-US" dirty="0" smtClean="0"/>
              <a:t> </a:t>
            </a:r>
            <a:r>
              <a:rPr lang="en-US" dirty="0" err="1" smtClean="0"/>
              <a:t>hóa</a:t>
            </a:r>
            <a:r>
              <a:rPr lang="en-US" dirty="0" smtClean="0"/>
              <a:t> hay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thuật</a:t>
            </a:r>
            <a:r>
              <a:rPr lang="en-US" dirty="0" smtClean="0"/>
              <a:t> </a:t>
            </a:r>
            <a:r>
              <a:rPr lang="en-US" dirty="0" err="1" smtClean="0"/>
              <a:t>toán</a:t>
            </a:r>
            <a:r>
              <a:rPr lang="en-US" dirty="0" smtClean="0"/>
              <a:t> SVM</a:t>
            </a:r>
          </a:p>
          <a:p>
            <a:pPr lvl="0"/>
            <a:r>
              <a:rPr lang="en-US" i="1" dirty="0" smtClean="0"/>
              <a:t>l</a:t>
            </a:r>
            <a:r>
              <a:rPr lang="en-US" dirty="0" smtClean="0"/>
              <a:t>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r>
              <a:rPr lang="en-US" dirty="0" smtClean="0"/>
              <a:t> </a:t>
            </a:r>
            <a:r>
              <a:rPr lang="en-US" dirty="0" err="1" smtClean="0"/>
              <a:t>lượng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support vectors.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362200" y="5029200"/>
            <a:ext cx="6248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d(X</a:t>
            </a:r>
            <a:r>
              <a:rPr lang="en-US" baseline="30000" dirty="0" smtClean="0"/>
              <a:t>T</a:t>
            </a:r>
            <a:r>
              <a:rPr lang="en-US" dirty="0" smtClean="0"/>
              <a:t>) &gt; 0: </a:t>
            </a:r>
            <a:r>
              <a:rPr lang="en-US" i="1" dirty="0" smtClean="0"/>
              <a:t>X</a:t>
            </a:r>
            <a:r>
              <a:rPr lang="en-US" i="1" baseline="30000" dirty="0" smtClean="0"/>
              <a:t>T</a:t>
            </a:r>
            <a:r>
              <a:rPr lang="en-US" dirty="0" smtClean="0"/>
              <a:t> </a:t>
            </a:r>
            <a:r>
              <a:rPr lang="en-US" dirty="0" err="1" smtClean="0"/>
              <a:t>rơi</a:t>
            </a:r>
            <a:r>
              <a:rPr lang="en-US" dirty="0" smtClean="0"/>
              <a:t> </a:t>
            </a:r>
            <a:r>
              <a:rPr lang="en-US" dirty="0" err="1" smtClean="0"/>
              <a:t>vào</a:t>
            </a:r>
            <a:r>
              <a:rPr lang="en-US" dirty="0" smtClean="0"/>
              <a:t> </a:t>
            </a:r>
            <a:r>
              <a:rPr lang="en-US" dirty="0" err="1" smtClean="0"/>
              <a:t>phía</a:t>
            </a:r>
            <a:r>
              <a:rPr lang="en-US" dirty="0" smtClean="0"/>
              <a:t> </a:t>
            </a:r>
            <a:r>
              <a:rPr lang="en-US" dirty="0" err="1" smtClean="0"/>
              <a:t>trên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MMH, SVM </a:t>
            </a:r>
            <a:r>
              <a:rPr lang="en-US" dirty="0" err="1" smtClean="0"/>
              <a:t>đoán</a:t>
            </a:r>
            <a:r>
              <a:rPr lang="en-US" dirty="0" smtClean="0"/>
              <a:t> </a:t>
            </a:r>
            <a:r>
              <a:rPr lang="en-US" i="1" dirty="0" smtClean="0"/>
              <a:t>X</a:t>
            </a:r>
            <a:r>
              <a:rPr lang="en-US" i="1" baseline="30000" dirty="0" smtClean="0"/>
              <a:t>T</a:t>
            </a:r>
            <a:r>
              <a:rPr lang="en-US" dirty="0" smtClean="0"/>
              <a:t> </a:t>
            </a:r>
            <a:r>
              <a:rPr lang="en-US" dirty="0" err="1" smtClean="0"/>
              <a:t>thuộc</a:t>
            </a:r>
            <a:r>
              <a:rPr lang="en-US" dirty="0" smtClean="0"/>
              <a:t> </a:t>
            </a:r>
            <a:r>
              <a:rPr lang="en-US" dirty="0" err="1" smtClean="0"/>
              <a:t>về</a:t>
            </a:r>
            <a:r>
              <a:rPr lang="en-US" dirty="0" smtClean="0"/>
              <a:t> </a:t>
            </a:r>
            <a:r>
              <a:rPr lang="en-US" dirty="0" err="1" smtClean="0"/>
              <a:t>lớp</a:t>
            </a:r>
            <a:r>
              <a:rPr lang="en-US" dirty="0" smtClean="0"/>
              <a:t> +1</a:t>
            </a:r>
          </a:p>
          <a:p>
            <a:r>
              <a:rPr lang="en-US" dirty="0" smtClean="0"/>
              <a:t>d(X</a:t>
            </a:r>
            <a:r>
              <a:rPr lang="en-US" baseline="30000" dirty="0" smtClean="0"/>
              <a:t>T</a:t>
            </a:r>
            <a:r>
              <a:rPr lang="en-US" dirty="0" smtClean="0"/>
              <a:t>) &lt;= 0: </a:t>
            </a:r>
            <a:r>
              <a:rPr lang="en-US" i="1" dirty="0" smtClean="0"/>
              <a:t>X</a:t>
            </a:r>
            <a:r>
              <a:rPr lang="en-US" i="1" baseline="30000" dirty="0" smtClean="0"/>
              <a:t>T</a:t>
            </a:r>
            <a:r>
              <a:rPr lang="en-US" dirty="0" smtClean="0"/>
              <a:t> </a:t>
            </a:r>
            <a:r>
              <a:rPr lang="en-US" dirty="0" err="1" smtClean="0"/>
              <a:t>nằm</a:t>
            </a:r>
            <a:r>
              <a:rPr lang="en-US" dirty="0" smtClean="0"/>
              <a:t> </a:t>
            </a:r>
            <a:r>
              <a:rPr lang="en-US" dirty="0" err="1" smtClean="0"/>
              <a:t>tại</a:t>
            </a:r>
            <a:r>
              <a:rPr lang="en-US" dirty="0" smtClean="0"/>
              <a:t> </a:t>
            </a:r>
            <a:r>
              <a:rPr lang="en-US" dirty="0" err="1" smtClean="0"/>
              <a:t>hoặc</a:t>
            </a:r>
            <a:r>
              <a:rPr lang="en-US" dirty="0" smtClean="0"/>
              <a:t> </a:t>
            </a:r>
            <a:r>
              <a:rPr lang="en-US" dirty="0" err="1" smtClean="0"/>
              <a:t>dưới</a:t>
            </a:r>
            <a:r>
              <a:rPr lang="en-US" dirty="0" smtClean="0"/>
              <a:t> MMH, </a:t>
            </a:r>
            <a:r>
              <a:rPr lang="en-US" dirty="0" err="1" smtClean="0"/>
              <a:t>nhãn</a:t>
            </a:r>
            <a:r>
              <a:rPr lang="en-US" dirty="0" smtClean="0"/>
              <a:t> </a:t>
            </a:r>
            <a:r>
              <a:rPr lang="en-US" dirty="0" err="1" smtClean="0"/>
              <a:t>lớp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đoán</a:t>
            </a:r>
            <a:r>
              <a:rPr lang="en-US" dirty="0" smtClean="0"/>
              <a:t> </a:t>
            </a:r>
            <a:r>
              <a:rPr lang="en-US" dirty="0" err="1" smtClean="0"/>
              <a:t>là</a:t>
            </a:r>
            <a:r>
              <a:rPr lang="en-US" dirty="0" smtClean="0"/>
              <a:t> -1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Snake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Snake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52800" y="2362200"/>
            <a:ext cx="2552700" cy="2466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094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438400" y="5562600"/>
            <a:ext cx="4493079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ight Arrow 7"/>
          <p:cNvSpPr/>
          <p:nvPr/>
        </p:nvSpPr>
        <p:spPr>
          <a:xfrm rot="5400000">
            <a:off x="4365822" y="4778178"/>
            <a:ext cx="793356" cy="990600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Snake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Biểu</a:t>
            </a:r>
            <a:r>
              <a:rPr lang="en-US" dirty="0" smtClean="0"/>
              <a:t> </a:t>
            </a:r>
            <a:r>
              <a:rPr lang="en-US" dirty="0" err="1" smtClean="0"/>
              <a:t>diễn</a:t>
            </a:r>
            <a:r>
              <a:rPr lang="en-US" dirty="0" smtClean="0"/>
              <a:t> </a:t>
            </a:r>
            <a:r>
              <a:rPr lang="en-US" dirty="0" err="1" smtClean="0"/>
              <a:t>thông</a:t>
            </a:r>
            <a:r>
              <a:rPr lang="en-US" dirty="0" smtClean="0"/>
              <a:t> qua control points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r>
              <a:rPr lang="en-US" i="1" dirty="0" err="1" smtClean="0"/>
              <a:t>B</a:t>
            </a:r>
            <a:r>
              <a:rPr lang="en-US" i="1" baseline="-25000" dirty="0" err="1" smtClean="0"/>
              <a:t>k</a:t>
            </a:r>
            <a:r>
              <a:rPr lang="en-US" dirty="0" smtClean="0"/>
              <a:t>: </a:t>
            </a:r>
            <a:r>
              <a:rPr lang="en-US" dirty="0" err="1" smtClean="0"/>
              <a:t>hàm</a:t>
            </a:r>
            <a:r>
              <a:rPr lang="en-US" dirty="0" smtClean="0"/>
              <a:t> </a:t>
            </a:r>
            <a:r>
              <a:rPr lang="en-US" dirty="0" err="1" smtClean="0"/>
              <a:t>trọng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endParaRPr lang="en-US" dirty="0" smtClean="0"/>
          </a:p>
          <a:p>
            <a:pPr lvl="1"/>
            <a:r>
              <a:rPr lang="en-US" i="1" dirty="0" smtClean="0"/>
              <a:t>p</a:t>
            </a:r>
            <a:r>
              <a:rPr lang="en-US" i="1" baseline="-25000" dirty="0" smtClean="0"/>
              <a:t>i+k-1</a:t>
            </a:r>
            <a:r>
              <a:rPr lang="en-US" dirty="0" smtClean="0"/>
              <a:t>: control point, 1 ≤ </a:t>
            </a:r>
            <a:r>
              <a:rPr lang="en-US" i="1" dirty="0" smtClean="0"/>
              <a:t>k</a:t>
            </a:r>
            <a:r>
              <a:rPr lang="en-US" dirty="0" smtClean="0"/>
              <a:t> ≤ 4</a:t>
            </a:r>
            <a:endParaRPr lang="en-US" dirty="0"/>
          </a:p>
        </p:txBody>
      </p:sp>
      <p:pic>
        <p:nvPicPr>
          <p:cNvPr id="2119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95600" y="2438400"/>
            <a:ext cx="3753853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Snake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Đường</a:t>
            </a:r>
            <a:r>
              <a:rPr lang="en-US" dirty="0" smtClean="0"/>
              <a:t> cong </a:t>
            </a:r>
            <a:r>
              <a:rPr lang="en-US" dirty="0" err="1" smtClean="0"/>
              <a:t>toàn</a:t>
            </a:r>
            <a:r>
              <a:rPr lang="en-US" dirty="0" smtClean="0"/>
              <a:t> </a:t>
            </a:r>
            <a:r>
              <a:rPr lang="en-US" dirty="0" err="1" smtClean="0"/>
              <a:t>cục</a:t>
            </a:r>
            <a:endParaRPr lang="en-US" dirty="0"/>
          </a:p>
        </p:txBody>
      </p:sp>
      <p:pic>
        <p:nvPicPr>
          <p:cNvPr id="2160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2667000"/>
            <a:ext cx="7554097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Snake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150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19200" y="2514600"/>
            <a:ext cx="6979627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Snake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170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09800" y="2057400"/>
            <a:ext cx="4572000" cy="36607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Hair Detection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Mục</a:t>
            </a:r>
            <a:r>
              <a:rPr lang="en-US" dirty="0" smtClean="0"/>
              <a:t> </a:t>
            </a:r>
            <a:r>
              <a:rPr lang="en-US" dirty="0" err="1" smtClean="0"/>
              <a:t>tiêu</a:t>
            </a:r>
            <a:r>
              <a:rPr lang="en-US" dirty="0" smtClean="0"/>
              <a:t>: </a:t>
            </a:r>
            <a:r>
              <a:rPr lang="en-US" dirty="0" err="1" smtClean="0"/>
              <a:t>xác</a:t>
            </a:r>
            <a:r>
              <a:rPr lang="en-US" dirty="0" smtClean="0"/>
              <a:t> </a:t>
            </a:r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màu</a:t>
            </a:r>
            <a:r>
              <a:rPr lang="en-US" dirty="0" smtClean="0"/>
              <a:t> </a:t>
            </a:r>
            <a:r>
              <a:rPr lang="en-US" dirty="0" err="1" smtClean="0"/>
              <a:t>tóc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pic>
        <p:nvPicPr>
          <p:cNvPr id="1853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52800" y="2362200"/>
            <a:ext cx="2295525" cy="14573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Rectangle 6"/>
          <p:cNvSpPr/>
          <p:nvPr/>
        </p:nvSpPr>
        <p:spPr>
          <a:xfrm>
            <a:off x="2590800" y="4419600"/>
            <a:ext cx="55707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bliqueTopLef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cap="none" spc="0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Single Gaussian</a:t>
            </a:r>
            <a:endParaRPr lang="en-US" sz="5400" b="1" cap="none" spc="0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  <a:reflection blurRad="6350" stA="55000" endA="300" endPos="45500" dir="5400000" sy="-100000" algn="bl" rotWithShape="0"/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Gaussian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Xác</a:t>
            </a:r>
            <a:r>
              <a:rPr lang="en-US" dirty="0" smtClean="0"/>
              <a:t> </a:t>
            </a:r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cùng</a:t>
            </a:r>
            <a:r>
              <a:rPr lang="en-US" dirty="0" smtClean="0"/>
              <a:t> </a:t>
            </a:r>
            <a:r>
              <a:rPr lang="en-US" dirty="0" err="1" smtClean="0"/>
              <a:t>màu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màu</a:t>
            </a:r>
            <a:r>
              <a:rPr lang="en-US" dirty="0" smtClean="0"/>
              <a:t> </a:t>
            </a:r>
            <a:r>
              <a:rPr lang="en-US" dirty="0" err="1" smtClean="0"/>
              <a:t>chúng</a:t>
            </a:r>
            <a:r>
              <a:rPr lang="en-US" dirty="0" smtClean="0"/>
              <a:t> </a:t>
            </a:r>
            <a:r>
              <a:rPr lang="en-US" dirty="0" err="1" smtClean="0"/>
              <a:t>ta</a:t>
            </a:r>
            <a:r>
              <a:rPr lang="en-US" dirty="0" smtClean="0"/>
              <a:t> </a:t>
            </a:r>
            <a:r>
              <a:rPr lang="en-US" dirty="0" err="1" smtClean="0"/>
              <a:t>muốn</a:t>
            </a:r>
            <a:r>
              <a:rPr lang="en-US" dirty="0" smtClean="0"/>
              <a:t> </a:t>
            </a:r>
            <a:r>
              <a:rPr lang="en-US" dirty="0" err="1" smtClean="0"/>
              <a:t>tìm</a:t>
            </a:r>
            <a:r>
              <a:rPr lang="en-US" dirty="0" smtClean="0"/>
              <a:t> hay </a:t>
            </a:r>
            <a:r>
              <a:rPr lang="en-US" dirty="0" err="1" smtClean="0"/>
              <a:t>không</a:t>
            </a:r>
            <a:endParaRPr lang="en-US" dirty="0" smtClean="0"/>
          </a:p>
          <a:p>
            <a:r>
              <a:rPr lang="en-US" dirty="0" err="1" smtClean="0"/>
              <a:t>Gồm</a:t>
            </a:r>
            <a:r>
              <a:rPr lang="en-US" dirty="0" smtClean="0"/>
              <a:t> </a:t>
            </a:r>
            <a:r>
              <a:rPr lang="en-US" dirty="0" err="1" smtClean="0"/>
              <a:t>hai</a:t>
            </a:r>
            <a:r>
              <a:rPr lang="en-US" dirty="0" smtClean="0"/>
              <a:t> </a:t>
            </a:r>
            <a:r>
              <a:rPr lang="en-US" dirty="0" err="1" smtClean="0"/>
              <a:t>bước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Huấn</a:t>
            </a:r>
            <a:r>
              <a:rPr lang="en-US" dirty="0" smtClean="0"/>
              <a:t> </a:t>
            </a:r>
            <a:r>
              <a:rPr lang="en-US" dirty="0" err="1" smtClean="0"/>
              <a:t>luyện</a:t>
            </a:r>
            <a:endParaRPr lang="en-US" dirty="0" smtClean="0"/>
          </a:p>
          <a:p>
            <a:pPr lvl="1"/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lớp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Huấn</a:t>
            </a:r>
            <a:r>
              <a:rPr lang="en-US" dirty="0" smtClean="0"/>
              <a:t> </a:t>
            </a:r>
            <a:r>
              <a:rPr lang="en-US" dirty="0" err="1" smtClean="0"/>
              <a:t>Luyện</a:t>
            </a:r>
            <a:endParaRPr lang="en-US" dirty="0"/>
          </a:p>
        </p:txBody>
      </p:sp>
      <p:pic>
        <p:nvPicPr>
          <p:cNvPr id="7" name="Picture 6" descr="E:\Data\Hair\hair1.pn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80270" y="2695575"/>
            <a:ext cx="886730" cy="88673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isometricOffAxis2Righ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206852" name="Picture 4" descr="E:\Data\Hair\hair1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95400" y="2696480"/>
            <a:ext cx="888841" cy="88884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isometricOffAxis2Righ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206853" name="Picture 5" descr="E:\Data\Hair\hair12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0" y="2721023"/>
            <a:ext cx="888952" cy="88895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isometricOffAxis2Righ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10" name="Right Arrow 9"/>
          <p:cNvSpPr/>
          <p:nvPr/>
        </p:nvSpPr>
        <p:spPr>
          <a:xfrm>
            <a:off x="3200400" y="2695575"/>
            <a:ext cx="2381250" cy="762000"/>
          </a:xfrm>
          <a:prstGeom prst="rightArrow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r>
              <a:rPr lang="en-US" b="1" spc="150" dirty="0" err="1" smtClean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Huấn</a:t>
            </a:r>
            <a:r>
              <a:rPr lang="en-US" b="1" spc="150" dirty="0" smtClean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 </a:t>
            </a:r>
            <a:r>
              <a:rPr lang="en-US" b="1" spc="150" dirty="0" err="1" smtClean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Luyện</a:t>
            </a:r>
            <a:endParaRPr lang="en-US" b="1" spc="150" dirty="0">
              <a:ln w="11430"/>
              <a:solidFill>
                <a:srgbClr val="F8F8F8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Flowchart: Multidocument 15"/>
          <p:cNvSpPr/>
          <p:nvPr/>
        </p:nvSpPr>
        <p:spPr>
          <a:xfrm>
            <a:off x="5791200" y="2543175"/>
            <a:ext cx="1981200" cy="1219200"/>
          </a:xfrm>
          <a:prstGeom prst="flowChartMultidocumen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Means (</a:t>
            </a:r>
            <a:r>
              <a:rPr lang="en-US" dirty="0" smtClean="0">
                <a:sym typeface="Symbol"/>
              </a:rPr>
              <a:t>)</a:t>
            </a:r>
          </a:p>
          <a:p>
            <a:pPr algn="ctr"/>
            <a:r>
              <a:rPr lang="en-US" dirty="0" smtClean="0"/>
              <a:t>Covariance (</a:t>
            </a:r>
            <a:r>
              <a:rPr lang="en-US" dirty="0" smtClean="0">
                <a:sym typeface="Symbol"/>
              </a:rPr>
              <a:t>)</a:t>
            </a:r>
            <a:endParaRPr lang="en-US" dirty="0" smtClean="0"/>
          </a:p>
          <a:p>
            <a:pPr algn="ctr"/>
            <a:endParaRPr lang="en-US" dirty="0"/>
          </a:p>
        </p:txBody>
      </p:sp>
      <p:pic>
        <p:nvPicPr>
          <p:cNvPr id="206854" name="Picture 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248400" y="1628775"/>
            <a:ext cx="1114425" cy="828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6855" name="Picture 7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562600" y="3990975"/>
            <a:ext cx="2762250" cy="809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9" name="Picture 18"/>
          <p:cNvPicPr/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657600" y="4267200"/>
            <a:ext cx="1143000" cy="11488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3" name="Straight Arrow Connector 12"/>
          <p:cNvCxnSpPr/>
          <p:nvPr/>
        </p:nvCxnSpPr>
        <p:spPr>
          <a:xfrm rot="5400000">
            <a:off x="4838700" y="3771900"/>
            <a:ext cx="762000" cy="6858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68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068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068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06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Lớp</a:t>
            </a:r>
            <a:endParaRPr lang="en-US" dirty="0"/>
          </a:p>
        </p:txBody>
      </p:sp>
      <p:sp>
        <p:nvSpPr>
          <p:cNvPr id="13" name="Right Arrow 12"/>
          <p:cNvSpPr/>
          <p:nvPr/>
        </p:nvSpPr>
        <p:spPr>
          <a:xfrm>
            <a:off x="1981200" y="2806700"/>
            <a:ext cx="1295400" cy="474980"/>
          </a:xfrm>
          <a:prstGeom prst="rightArrow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endParaRPr lang="en-US" b="1" spc="150" dirty="0">
              <a:ln w="11430"/>
              <a:solidFill>
                <a:srgbClr val="F8F8F8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pic>
        <p:nvPicPr>
          <p:cNvPr id="2078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43200" y="1524000"/>
            <a:ext cx="3361905" cy="6476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15" name="Diagram 14"/>
          <p:cNvGraphicFramePr/>
          <p:nvPr/>
        </p:nvGraphicFramePr>
        <p:xfrm>
          <a:off x="3124200" y="2514600"/>
          <a:ext cx="4267200" cy="2819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Flowchart: Multidocument 15"/>
          <p:cNvSpPr/>
          <p:nvPr/>
        </p:nvSpPr>
        <p:spPr>
          <a:xfrm>
            <a:off x="304800" y="2667000"/>
            <a:ext cx="1485900" cy="914400"/>
          </a:xfrm>
          <a:prstGeom prst="flowChartMultidocumen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Means (</a:t>
            </a:r>
            <a:r>
              <a:rPr lang="en-US" sz="1400" dirty="0" smtClean="0">
                <a:sym typeface="Symbol"/>
              </a:rPr>
              <a:t>)</a:t>
            </a:r>
          </a:p>
          <a:p>
            <a:pPr algn="ctr"/>
            <a:r>
              <a:rPr lang="en-US" sz="1400" dirty="0" smtClean="0"/>
              <a:t>Covariance (</a:t>
            </a:r>
            <a:r>
              <a:rPr lang="en-US" sz="1400" dirty="0" smtClean="0">
                <a:sym typeface="Symbol"/>
              </a:rPr>
              <a:t>)</a:t>
            </a:r>
            <a:endParaRPr lang="en-US" sz="1400" dirty="0" smtClean="0"/>
          </a:p>
          <a:p>
            <a:pPr algn="ctr"/>
            <a:endParaRPr lang="en-US" dirty="0"/>
          </a:p>
        </p:txBody>
      </p:sp>
      <p:sp>
        <p:nvSpPr>
          <p:cNvPr id="22" name="Right Arrow 21"/>
          <p:cNvSpPr/>
          <p:nvPr/>
        </p:nvSpPr>
        <p:spPr>
          <a:xfrm rot="19820292">
            <a:off x="6902727" y="2527758"/>
            <a:ext cx="744322" cy="685800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 rot="2204569">
            <a:off x="6913652" y="4724532"/>
            <a:ext cx="737704" cy="685800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76800" y="220980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P(</a:t>
            </a:r>
            <a:r>
              <a:rPr lang="en-US" dirty="0" err="1" smtClean="0"/>
              <a:t>c|color</a:t>
            </a:r>
            <a:r>
              <a:rPr lang="en-US" dirty="0" smtClean="0"/>
              <a:t>) &gt; </a:t>
            </a:r>
            <a:r>
              <a:rPr lang="en-US" dirty="0" err="1" smtClean="0"/>
              <a:t>Ngưỡng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4724400" y="5257800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P(</a:t>
            </a:r>
            <a:r>
              <a:rPr lang="en-US" dirty="0" err="1" smtClean="0"/>
              <a:t>c|color</a:t>
            </a:r>
            <a:r>
              <a:rPr lang="en-US" dirty="0" smtClean="0"/>
              <a:t>) &lt;= </a:t>
            </a:r>
            <a:r>
              <a:rPr lang="en-US" dirty="0" err="1" smtClean="0"/>
              <a:t>Ngưỡng</a:t>
            </a:r>
            <a:endParaRPr lang="en-US" dirty="0"/>
          </a:p>
        </p:txBody>
      </p:sp>
      <p:sp>
        <p:nvSpPr>
          <p:cNvPr id="26" name="Explosion 1 25"/>
          <p:cNvSpPr/>
          <p:nvPr/>
        </p:nvSpPr>
        <p:spPr>
          <a:xfrm>
            <a:off x="7391400" y="1219200"/>
            <a:ext cx="1752600" cy="1524000"/>
          </a:xfrm>
          <a:prstGeom prst="irregularSeal1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2400" b="1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Màu</a:t>
            </a:r>
            <a:r>
              <a:rPr lang="en-US" sz="2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Tóc</a:t>
            </a:r>
            <a:endParaRPr lang="en-US" sz="2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27" name="Multiply 26"/>
          <p:cNvSpPr/>
          <p:nvPr/>
        </p:nvSpPr>
        <p:spPr>
          <a:xfrm>
            <a:off x="7696200" y="5029200"/>
            <a:ext cx="914400" cy="914400"/>
          </a:xfrm>
          <a:prstGeom prst="mathMultiply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07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Graphic spid="15" grpId="0">
        <p:bldAsOne/>
      </p:bldGraphic>
      <p:bldP spid="16" grpId="0" animBg="1"/>
      <p:bldP spid="22" grpId="0" animBg="1"/>
      <p:bldP spid="23" grpId="0" animBg="1"/>
      <p:bldP spid="24" grpId="0"/>
      <p:bldP spid="25" grpId="0"/>
      <p:bldP spid="26" grpId="0" animBg="1"/>
      <p:bldP spid="27" grpId="0" animBg="1"/>
    </p:bldLst>
  </p:timing>
</p:sld>
</file>

<file path=ppt/theme/theme1.xml><?xml version="1.0" encoding="utf-8"?>
<a:theme xmlns:a="http://schemas.openxmlformats.org/drawingml/2006/main" name="15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153</Template>
  <TotalTime>1314</TotalTime>
  <Words>872</Words>
  <Application>Microsoft Office PowerPoint</Application>
  <PresentationFormat>On-screen Show (4:3)</PresentationFormat>
  <Paragraphs>206</Paragraphs>
  <Slides>56</Slides>
  <Notes>12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58" baseType="lpstr">
      <vt:lpstr>153</vt:lpstr>
      <vt:lpstr>Equation</vt:lpstr>
      <vt:lpstr>TÌM HiỂU KỸ THUẬT PHÁT HiỆN NGƯỜI TRONG VIDEO GIÁM SÁT LỚP HỌC</vt:lpstr>
      <vt:lpstr>Nội dung trình bày</vt:lpstr>
      <vt:lpstr>Giới thiệu bài toán</vt:lpstr>
      <vt:lpstr>Hướng tiếp cận</vt:lpstr>
      <vt:lpstr>Hair DeTECTION </vt:lpstr>
      <vt:lpstr>Hair Detection</vt:lpstr>
      <vt:lpstr>Single Gaussian</vt:lpstr>
      <vt:lpstr>Huấn Luyện</vt:lpstr>
      <vt:lpstr>Phân Lớp</vt:lpstr>
      <vt:lpstr>Kết quả </vt:lpstr>
      <vt:lpstr>Upper body detection  by SVM + HOG  </vt:lpstr>
      <vt:lpstr>Upper body detection by SVM + HOG </vt:lpstr>
      <vt:lpstr>Upper body detection by SVM + HOG </vt:lpstr>
      <vt:lpstr>Histogram of gradient (HOG) </vt:lpstr>
      <vt:lpstr>Rút trích đặc trưng</vt:lpstr>
      <vt:lpstr>Rút trích đặc trưng</vt:lpstr>
      <vt:lpstr>Chuẩn hóa ảnh</vt:lpstr>
      <vt:lpstr>Tính gradient</vt:lpstr>
      <vt:lpstr>Tính gradient</vt:lpstr>
      <vt:lpstr>Tính gradient histogram cho từng cell </vt:lpstr>
      <vt:lpstr>Tính vector đặc trưng cho từng block</vt:lpstr>
      <vt:lpstr>Chuẩn hóa block</vt:lpstr>
      <vt:lpstr>Thu thập đặc trưng HoG cho từng cửa sổ</vt:lpstr>
      <vt:lpstr>Support VeCTOR MACHINES (SVM) </vt:lpstr>
      <vt:lpstr>SVM </vt:lpstr>
      <vt:lpstr>Huấn Luyện </vt:lpstr>
      <vt:lpstr>Phân Lớp </vt:lpstr>
      <vt:lpstr>Kết quả </vt:lpstr>
      <vt:lpstr>Upper body detection  by Snake </vt:lpstr>
      <vt:lpstr>Snake</vt:lpstr>
      <vt:lpstr>Snake</vt:lpstr>
      <vt:lpstr>Snake</vt:lpstr>
      <vt:lpstr>Upper body detection by Snake (omega shape)</vt:lpstr>
      <vt:lpstr>Snake</vt:lpstr>
      <vt:lpstr>Snake</vt:lpstr>
      <vt:lpstr>Snake</vt:lpstr>
      <vt:lpstr>Kết quả</vt:lpstr>
      <vt:lpstr>Kết quả thực nghiệm</vt:lpstr>
      <vt:lpstr>Khó khăn</vt:lpstr>
      <vt:lpstr>Hướng phát triển</vt:lpstr>
      <vt:lpstr>Cám ơn thầy cô  và các bạn đã theo dõi</vt:lpstr>
      <vt:lpstr>PHỤ LỤC </vt:lpstr>
      <vt:lpstr>hog </vt:lpstr>
      <vt:lpstr>Tính toán đặc trưng bằng Integrals Image</vt:lpstr>
      <vt:lpstr>svm </vt:lpstr>
      <vt:lpstr>SVM</vt:lpstr>
      <vt:lpstr>SVM</vt:lpstr>
      <vt:lpstr>SVM</vt:lpstr>
      <vt:lpstr>Support Vector</vt:lpstr>
      <vt:lpstr>Phân loại</vt:lpstr>
      <vt:lpstr>Snake </vt:lpstr>
      <vt:lpstr>Snake</vt:lpstr>
      <vt:lpstr>Snake</vt:lpstr>
      <vt:lpstr>Snake</vt:lpstr>
      <vt:lpstr>Snake</vt:lpstr>
      <vt:lpstr>Snake</vt:lpstr>
    </vt:vector>
  </TitlesOfParts>
  <Company>Grizli777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GOOGLE WEB TOOLKIT</dc:title>
  <dc:creator>hvu</dc:creator>
  <cp:lastModifiedBy>BIN</cp:lastModifiedBy>
  <cp:revision>135</cp:revision>
  <dcterms:created xsi:type="dcterms:W3CDTF">2010-06-07T02:38:25Z</dcterms:created>
  <dcterms:modified xsi:type="dcterms:W3CDTF">2010-07-18T14:20:18Z</dcterms:modified>
</cp:coreProperties>
</file>

<file path=docProps/thumbnail.jpeg>
</file>